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76"/>
  </p:notesMasterIdLst>
  <p:sldIdLst>
    <p:sldId id="270" r:id="rId3"/>
    <p:sldId id="257" r:id="rId4"/>
    <p:sldId id="258" r:id="rId5"/>
    <p:sldId id="259" r:id="rId6"/>
    <p:sldId id="260" r:id="rId7"/>
    <p:sldId id="261" r:id="rId8"/>
    <p:sldId id="262" r:id="rId9"/>
    <p:sldId id="263" r:id="rId10"/>
    <p:sldId id="265" r:id="rId11"/>
    <p:sldId id="271" r:id="rId12"/>
    <p:sldId id="266" r:id="rId13"/>
    <p:sldId id="267"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8"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5" r:id="rId65"/>
    <p:sldId id="326" r:id="rId66"/>
    <p:sldId id="327" r:id="rId67"/>
    <p:sldId id="328" r:id="rId68"/>
    <p:sldId id="329" r:id="rId69"/>
    <p:sldId id="330" r:id="rId70"/>
    <p:sldId id="331" r:id="rId71"/>
    <p:sldId id="333" r:id="rId72"/>
    <p:sldId id="332" r:id="rId73"/>
    <p:sldId id="334" r:id="rId74"/>
    <p:sldId id="335"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05-Sep-21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59</a:t>
            </a:fld>
            <a:endParaRPr lang="en-US"/>
          </a:p>
        </p:txBody>
      </p:sp>
    </p:spTree>
    <p:extLst>
      <p:ext uri="{BB962C8B-B14F-4D97-AF65-F5344CB8AC3E}">
        <p14:creationId xmlns:p14="http://schemas.microsoft.com/office/powerpoint/2010/main" val="70531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60</a:t>
            </a:fld>
            <a:endParaRPr lang="en-US"/>
          </a:p>
        </p:txBody>
      </p:sp>
    </p:spTree>
    <p:extLst>
      <p:ext uri="{BB962C8B-B14F-4D97-AF65-F5344CB8AC3E}">
        <p14:creationId xmlns:p14="http://schemas.microsoft.com/office/powerpoint/2010/main" val="116320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61</a:t>
            </a:fld>
            <a:endParaRPr lang="en-US"/>
          </a:p>
        </p:txBody>
      </p:sp>
    </p:spTree>
    <p:extLst>
      <p:ext uri="{BB962C8B-B14F-4D97-AF65-F5344CB8AC3E}">
        <p14:creationId xmlns:p14="http://schemas.microsoft.com/office/powerpoint/2010/main" val="310881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62</a:t>
            </a:fld>
            <a:endParaRPr lang="en-US"/>
          </a:p>
        </p:txBody>
      </p:sp>
    </p:spTree>
    <p:extLst>
      <p:ext uri="{BB962C8B-B14F-4D97-AF65-F5344CB8AC3E}">
        <p14:creationId xmlns:p14="http://schemas.microsoft.com/office/powerpoint/2010/main" val="91220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63</a:t>
            </a:fld>
            <a:endParaRPr lang="en-US"/>
          </a:p>
        </p:txBody>
      </p:sp>
    </p:spTree>
    <p:extLst>
      <p:ext uri="{BB962C8B-B14F-4D97-AF65-F5344CB8AC3E}">
        <p14:creationId xmlns:p14="http://schemas.microsoft.com/office/powerpoint/2010/main" val="15701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64</a:t>
            </a:fld>
            <a:endParaRPr lang="en-US"/>
          </a:p>
        </p:txBody>
      </p:sp>
    </p:spTree>
    <p:extLst>
      <p:ext uri="{BB962C8B-B14F-4D97-AF65-F5344CB8AC3E}">
        <p14:creationId xmlns:p14="http://schemas.microsoft.com/office/powerpoint/2010/main" val="287670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65</a:t>
            </a:fld>
            <a:endParaRPr lang="en-US"/>
          </a:p>
        </p:txBody>
      </p:sp>
    </p:spTree>
    <p:extLst>
      <p:ext uri="{BB962C8B-B14F-4D97-AF65-F5344CB8AC3E}">
        <p14:creationId xmlns:p14="http://schemas.microsoft.com/office/powerpoint/2010/main" val="150342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478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89199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F579BE-94B3-4890-B39A-28BE5C8F3AB9}"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1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F579BE-94B3-4890-B39A-28BE5C8F3AB9}" type="datetimeFigureOut">
              <a:rPr lang="en-US" smtClean="0"/>
              <a:t>05-Sep-21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377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F579BE-94B3-4890-B39A-28BE5C8F3AB9}" type="datetimeFigureOut">
              <a:rPr lang="en-US" smtClean="0"/>
              <a:t>05-Sep-21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414492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F579BE-94B3-4890-B39A-28BE5C8F3AB9}" type="datetimeFigureOut">
              <a:rPr lang="en-US" smtClean="0"/>
              <a:t>05-Sep-21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024039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F579BE-94B3-4890-B39A-28BE5C8F3AB9}" type="datetimeFigureOut">
              <a:rPr lang="en-US" smtClean="0"/>
              <a:t>05-Sep-21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73088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F579BE-94B3-4890-B39A-28BE5C8F3AB9}" type="datetimeFigureOut">
              <a:rPr lang="en-US" smtClean="0"/>
              <a:t>05-Sep-21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88D40E-CE8D-4A77-9FDC-2DEEF8DEE28F}" type="slidenum">
              <a:rPr lang="en-US" smtClean="0"/>
              <a:t>‹#›</a:t>
            </a:fld>
            <a:endParaRPr lang="en-US"/>
          </a:p>
        </p:txBody>
      </p:sp>
    </p:spTree>
    <p:extLst>
      <p:ext uri="{BB962C8B-B14F-4D97-AF65-F5344CB8AC3E}">
        <p14:creationId xmlns:p14="http://schemas.microsoft.com/office/powerpoint/2010/main" val="409952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F579BE-94B3-4890-B39A-28BE5C8F3AB9}" type="datetimeFigureOut">
              <a:rPr lang="en-US" smtClean="0"/>
              <a:t>05-Sep-21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123384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40203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09408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05-Sep-21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05-Sep-21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05-Sep-21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05-Sep-21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05-Sep-21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05-Sep-21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05-Sep-21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05-Sep-21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F579BE-94B3-4890-B39A-28BE5C8F3AB9}" type="datetimeFigureOut">
              <a:rPr lang="en-US" smtClean="0"/>
              <a:t>05-Sep-21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88D40E-CE8D-4A77-9FDC-2DEEF8DEE28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18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a:t>Megas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a:t>Megas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a:t>Diodotus,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a:solidFill>
                  <a:schemeClr val="bg1">
                    <a:alpha val="80000"/>
                  </a:schemeClr>
                </a:solidFill>
              </a:rPr>
              <a:t>Diodotus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Seleukeia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Diodotus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Diodotus II in 225 BCE and succeeds him to the </a:t>
            </a:r>
            <a:r>
              <a:rPr lang="en-US" sz="1100" dirty="0" err="1"/>
              <a:t>Baktrian</a:t>
            </a:r>
            <a:r>
              <a:rPr lang="en-US" sz="1100" dirty="0"/>
              <a:t> throne. Considering it is Diodotus III who invades Marakanda 40 years later, it’s safe to assume Diodotus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“Megas”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a:t>Megas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Seleukeia.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Seleukeia.</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a:t>Megas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Diodotus III and Euthydemus I are directly subjugated, and their territories are annexed into the sprawling empire of Arche Seleukeia.</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a:t>Megas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Eschate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Megas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7532" y="86253"/>
            <a:ext cx="7346644" cy="3919661"/>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Megas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Megas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led by </a:t>
            </a:r>
            <a:r>
              <a:rPr lang="en-US" sz="1100" dirty="0" err="1">
                <a:solidFill>
                  <a:schemeClr val="bg1">
                    <a:lumMod val="95000"/>
                  </a:schemeClr>
                </a:solidFill>
              </a:rPr>
              <a:t>Horwennefer</a:t>
            </a:r>
            <a:r>
              <a:rPr lang="en-US" sz="1100" dirty="0">
                <a:solidFill>
                  <a:schemeClr val="bg1">
                    <a:lumMod val="95000"/>
                  </a:schemeClr>
                </a:solidFill>
              </a:rPr>
              <a:t> takes place in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569635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b="1" dirty="0"/>
              <a:t>Nanyue Kingdom established by Zhao </a:t>
            </a:r>
            <a:r>
              <a:rPr lang="en-US" sz="2000" b="1" dirty="0" err="1"/>
              <a:t>Tuo</a:t>
            </a:r>
            <a:r>
              <a:rPr lang="en-US" sz="2000" b="1"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t="4460" b="4460"/>
          <a:stretch/>
        </p:blipFill>
        <p:spPr>
          <a:xfrm>
            <a:off x="579264" y="365141"/>
            <a:ext cx="6288262" cy="3063875"/>
          </a:xfrm>
          <a:prstGeom prst="rect">
            <a:avLst/>
          </a:prstGeom>
        </p:spPr>
      </p:pic>
      <p:sp useBgFill="1">
        <p:nvSpPr>
          <p:cNvPr id="43" name="Rectangle 4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650510" y="3630934"/>
            <a:ext cx="6217014" cy="2546013"/>
          </a:xfrm>
          <a:prstGeom prst="rect">
            <a:avLst/>
          </a:prstGeom>
          <a:solidFill>
            <a:schemeClr val="accent2">
              <a:lumMod val="20000"/>
              <a:lumOff val="80000"/>
            </a:schemeClr>
          </a:solidFill>
          <a:effectLst>
            <a:glow rad="101600">
              <a:schemeClr val="accent2">
                <a:satMod val="175000"/>
                <a:alpha val="40000"/>
              </a:schemeClr>
            </a:glow>
          </a:effectLst>
        </p:spPr>
        <p:txBody>
          <a:bodyPr vert="horz" lIns="91440" tIns="45720" rIns="91440" bIns="45720" rtlCol="0" anchor="ctr">
            <a:normAutofit lnSpcReduction="10000"/>
          </a:bodyPr>
          <a:lstStyle/>
          <a:p>
            <a:pPr defTabSz="914400">
              <a:lnSpc>
                <a:spcPct val="90000"/>
              </a:lnSpc>
              <a:spcBef>
                <a:spcPct val="0"/>
              </a:spcBef>
              <a:spcAft>
                <a:spcPts val="600"/>
              </a:spcAft>
            </a:pPr>
            <a:r>
              <a:rPr lang="en-US" sz="2000" dirty="0">
                <a:latin typeface="+mj-lt"/>
              </a:rPr>
              <a:t>202 BCE</a:t>
            </a:r>
          </a:p>
          <a:p>
            <a:pPr marL="342900" indent="-228600" defTabSz="914400">
              <a:lnSpc>
                <a:spcPct val="90000"/>
              </a:lnSpc>
              <a:spcBef>
                <a:spcPct val="0"/>
              </a:spcBef>
              <a:spcAft>
                <a:spcPts val="600"/>
              </a:spcAft>
              <a:buFont typeface="Arial" panose="020B0604020202020204" pitchFamily="34" charset="0"/>
              <a:buChar char="•"/>
            </a:pPr>
            <a:r>
              <a:rPr lang="en-US" sz="1200" dirty="0"/>
              <a:t>Philip V conquers Rhodes but allows the local </a:t>
            </a:r>
            <a:r>
              <a:rPr lang="en-US" sz="1200" dirty="0" err="1"/>
              <a:t>Apollonios</a:t>
            </a:r>
            <a:r>
              <a:rPr lang="en-US" sz="1200" dirty="0"/>
              <a:t> dynasty, who are the supposed descendants of Apollo, to remain in power as his clients.</a:t>
            </a:r>
          </a:p>
          <a:p>
            <a:pPr marL="342900" indent="-228600" defTabSz="914400">
              <a:lnSpc>
                <a:spcPct val="90000"/>
              </a:lnSpc>
              <a:spcBef>
                <a:spcPct val="0"/>
              </a:spcBef>
              <a:spcAft>
                <a:spcPts val="600"/>
              </a:spcAft>
              <a:buFont typeface="Arial" panose="020B0604020202020204" pitchFamily="34" charset="0"/>
              <a:buChar char="•"/>
            </a:pPr>
            <a:r>
              <a:rPr lang="en-US" sz="1200" dirty="0"/>
              <a:t>Roman victory in the Battle of Zama. Hannibal is defeated by the Roman-Syracusan-Numidian coalition lead by Scipio, now receiving the surname Africanus. End of the Second Punic War, marking the decline of the Carthaginian state.</a:t>
            </a:r>
          </a:p>
          <a:p>
            <a:pPr marL="342900" indent="-228600" defTabSz="914400">
              <a:lnSpc>
                <a:spcPct val="90000"/>
              </a:lnSpc>
              <a:spcBef>
                <a:spcPct val="0"/>
              </a:spcBef>
              <a:spcAft>
                <a:spcPts val="600"/>
              </a:spcAft>
              <a:buFont typeface="Arial" panose="020B0604020202020204" pitchFamily="34" charset="0"/>
              <a:buChar char="•"/>
            </a:pPr>
            <a:r>
              <a:rPr lang="en-US" sz="1200" b="1" dirty="0"/>
              <a:t>End of the Chu-Han Contention following the last stand and suicide of Xiang Yu at Gaixia.</a:t>
            </a:r>
          </a:p>
          <a:p>
            <a:pPr marL="342900" indent="-228600" defTabSz="914400">
              <a:lnSpc>
                <a:spcPct val="90000"/>
              </a:lnSpc>
              <a:spcBef>
                <a:spcPct val="0"/>
              </a:spcBef>
              <a:spcAft>
                <a:spcPts val="600"/>
              </a:spcAft>
              <a:buFont typeface="Arial" panose="020B0604020202020204" pitchFamily="34" charset="0"/>
              <a:buChar char="•"/>
            </a:pPr>
            <a:r>
              <a:rPr lang="en-US" sz="1200" dirty="0"/>
              <a:t>Peace between Megas Antiochus and Liu Bang. Formation of the Great Seleukid Chinese Satrapy of Antiocheia Eschate. </a:t>
            </a:r>
            <a:r>
              <a:rPr lang="en-US" sz="1200" b="1" dirty="0"/>
              <a:t>The city of Antiocheia Eschate is founded on the ruins of Chengdu.</a:t>
            </a:r>
          </a:p>
          <a:p>
            <a:pPr marL="342900" indent="-228600" defTabSz="914400">
              <a:lnSpc>
                <a:spcPct val="90000"/>
              </a:lnSpc>
              <a:spcBef>
                <a:spcPct val="0"/>
              </a:spcBef>
              <a:spcAft>
                <a:spcPts val="600"/>
              </a:spcAft>
              <a:buFont typeface="Arial" panose="020B0604020202020204" pitchFamily="34" charset="0"/>
              <a:buChar char="•"/>
            </a:pPr>
            <a:r>
              <a:rPr lang="en-US" sz="1200" b="1" dirty="0"/>
              <a:t>Seleukos, son of Antiochus III, is made Satrap of Antiochia Eschate and left to govern while his father returns west.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8118" b="-7"/>
          <a:stretch/>
        </p:blipFill>
        <p:spPr>
          <a:xfrm>
            <a:off x="7048500" y="365109"/>
            <a:ext cx="4621006" cy="5811838"/>
          </a:xfrm>
          <a:prstGeom prst="rect">
            <a:avLst/>
          </a:prstGeom>
        </p:spPr>
      </p:pic>
    </p:spTree>
    <p:extLst>
      <p:ext uri="{BB962C8B-B14F-4D97-AF65-F5344CB8AC3E}">
        <p14:creationId xmlns:p14="http://schemas.microsoft.com/office/powerpoint/2010/main" val="2243922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5905" b="8"/>
          <a:stretch/>
        </p:blipFill>
        <p:spPr>
          <a:xfrm>
            <a:off x="7688667" y="571220"/>
            <a:ext cx="3863253" cy="3347010"/>
          </a:xfrm>
          <a:prstGeom prst="rect">
            <a:avLst/>
          </a:prstGeom>
        </p:spPr>
      </p:pic>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3">
            <a:extLst>
              <a:ext uri="{28A0092B-C50C-407E-A947-70E740481C1C}">
                <a14:useLocalDpi xmlns:a14="http://schemas.microsoft.com/office/drawing/2010/main" val="0"/>
              </a:ext>
            </a:extLst>
          </a:blip>
          <a:srcRect l="6697" r="6700" b="3"/>
          <a:stretch/>
        </p:blipFill>
        <p:spPr>
          <a:xfrm>
            <a:off x="640080" y="598805"/>
            <a:ext cx="6769364" cy="329184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0" y="4489449"/>
            <a:ext cx="11539727" cy="2368549"/>
          </a:xfrm>
          <a:prstGeom prst="rect">
            <a:avLst/>
          </a:prstGeom>
        </p:spPr>
        <p:txBody>
          <a:bodyPr vert="horz" lIns="91440" tIns="45720" rIns="91440" bIns="45720" rtlCol="0" anchor="ctr">
            <a:normAutofit/>
          </a:bodyPr>
          <a:lstStyle/>
          <a:p>
            <a:pPr lvl="1" defTabSz="914400">
              <a:lnSpc>
                <a:spcPct val="90000"/>
              </a:lnSpc>
              <a:spcBef>
                <a:spcPct val="0"/>
              </a:spcBef>
              <a:spcAft>
                <a:spcPts val="600"/>
              </a:spcAft>
            </a:pPr>
            <a:r>
              <a:rPr lang="en-US" sz="2800" dirty="0">
                <a:latin typeface="+mj-lt"/>
              </a:rPr>
              <a:t>201 BCE</a:t>
            </a:r>
          </a:p>
          <a:p>
            <a:pPr marL="800100" lvl="1" indent="-228600" defTabSz="914400">
              <a:lnSpc>
                <a:spcPct val="90000"/>
              </a:lnSpc>
              <a:spcBef>
                <a:spcPct val="0"/>
              </a:spcBef>
              <a:spcAft>
                <a:spcPts val="600"/>
              </a:spcAft>
              <a:buFont typeface="Arial" panose="020B0604020202020204" pitchFamily="34" charset="0"/>
              <a:buChar char="•"/>
            </a:pPr>
            <a:r>
              <a:rPr lang="en-US" dirty="0"/>
              <a:t>Philip V conquers Chios and installs the Lysimachid prince Alexandros as a client ruler. He then invades Pergamon, despite a Roman ultimatum warning against it. Beginning of the Second Makedonian War.</a:t>
            </a:r>
          </a:p>
          <a:p>
            <a:pPr marL="800100" lvl="1" indent="-228600" defTabSz="914400">
              <a:lnSpc>
                <a:spcPct val="90000"/>
              </a:lnSpc>
              <a:spcBef>
                <a:spcPct val="0"/>
              </a:spcBef>
              <a:spcAft>
                <a:spcPts val="600"/>
              </a:spcAft>
              <a:buFont typeface="Arial" panose="020B0604020202020204" pitchFamily="34" charset="0"/>
              <a:buChar char="•"/>
            </a:pPr>
            <a:r>
              <a:rPr lang="en-US" b="1" dirty="0"/>
              <a:t>Modu Chanyu defeats a large Han army at </a:t>
            </a:r>
            <a:r>
              <a:rPr lang="en-US" b="1" dirty="0" err="1"/>
              <a:t>Baideng</a:t>
            </a:r>
            <a:r>
              <a:rPr lang="en-US" b="1" dirty="0"/>
              <a:t>.</a:t>
            </a:r>
          </a:p>
          <a:p>
            <a:pPr marL="800100" lvl="1" indent="-228600" defTabSz="914400">
              <a:lnSpc>
                <a:spcPct val="90000"/>
              </a:lnSpc>
              <a:spcBef>
                <a:spcPct val="0"/>
              </a:spcBef>
              <a:spcAft>
                <a:spcPts val="600"/>
              </a:spcAft>
              <a:buFont typeface="Arial" panose="020B0604020202020204" pitchFamily="34" charset="0"/>
              <a:buChar char="•"/>
            </a:pPr>
            <a:r>
              <a:rPr lang="en-US" b="1" dirty="0"/>
              <a:t>Liu Bang begins a new policy of appeasement known as “</a:t>
            </a:r>
            <a:r>
              <a:rPr lang="en-US" b="1" dirty="0" err="1"/>
              <a:t>heqin</a:t>
            </a:r>
            <a:r>
              <a:rPr lang="en-US" b="1" dirty="0"/>
              <a:t>”, with large amounts of tribute sent and several Chinese princesses being married off to Xiongnu chiefs.</a:t>
            </a:r>
          </a:p>
        </p:txBody>
      </p:sp>
    </p:spTree>
    <p:extLst>
      <p:ext uri="{BB962C8B-B14F-4D97-AF65-F5344CB8AC3E}">
        <p14:creationId xmlns:p14="http://schemas.microsoft.com/office/powerpoint/2010/main" val="216266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47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3" b="-3"/>
          <a:stretch/>
        </p:blipFill>
        <p:spPr>
          <a:xfrm>
            <a:off x="327547" y="321733"/>
            <a:ext cx="7058306" cy="4107392"/>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431960" y="4572000"/>
            <a:ext cx="6837560" cy="19284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solidFill>
                  <a:srgbClr val="FFFFFF"/>
                </a:solidFill>
                <a:latin typeface="+mj-lt"/>
              </a:rPr>
              <a:t>197 BCE</a:t>
            </a:r>
          </a:p>
          <a:p>
            <a:pPr marL="342900" indent="-228600" defTabSz="914400">
              <a:lnSpc>
                <a:spcPct val="90000"/>
              </a:lnSpc>
              <a:spcBef>
                <a:spcPct val="0"/>
              </a:spcBef>
              <a:spcAft>
                <a:spcPts val="600"/>
              </a:spcAft>
              <a:buFont typeface="Arial" panose="020B0604020202020204" pitchFamily="34" charset="0"/>
              <a:buChar char="•"/>
            </a:pPr>
            <a:r>
              <a:rPr lang="en-US" sz="2400" dirty="0">
                <a:solidFill>
                  <a:srgbClr val="FFFFFF"/>
                </a:solidFill>
              </a:rPr>
              <a:t>Philip V marginally defeated at the Battle of Cynoscephalae. A peace is signed with Rome.</a:t>
            </a:r>
            <a:endParaRPr lang="en-US" sz="2400" b="1" dirty="0">
              <a:solidFill>
                <a:srgbClr val="FFFFFF"/>
              </a:solidFill>
            </a:endParaRPr>
          </a:p>
        </p:txBody>
      </p:sp>
      <p:sp>
        <p:nvSpPr>
          <p:cNvPr id="2" name="TextBox 1">
            <a:extLst>
              <a:ext uri="{FF2B5EF4-FFF2-40B4-BE49-F238E27FC236}">
                <a16:creationId xmlns:a16="http://schemas.microsoft.com/office/drawing/2014/main" id="{FF5107A4-6E66-4477-A5A7-1DAC2754BA0F}"/>
              </a:ext>
            </a:extLst>
          </p:cNvPr>
          <p:cNvSpPr txBox="1"/>
          <p:nvPr/>
        </p:nvSpPr>
        <p:spPr>
          <a:xfrm>
            <a:off x="7650988" y="432405"/>
            <a:ext cx="4030729" cy="5586145"/>
          </a:xfrm>
          <a:prstGeom prst="rect">
            <a:avLst/>
          </a:prstGeom>
          <a:noFill/>
        </p:spPr>
        <p:txBody>
          <a:bodyPr wrap="square" rtlCol="0">
            <a:spAutoFit/>
          </a:bodyPr>
          <a:lstStyle/>
          <a:p>
            <a:pPr>
              <a:spcAft>
                <a:spcPts val="600"/>
              </a:spcAft>
            </a:pPr>
            <a:r>
              <a:rPr lang="en-US" sz="1400" dirty="0">
                <a:solidFill>
                  <a:schemeClr val="bg1"/>
                </a:solidFill>
              </a:rPr>
              <a:t>*Makedon is forced to forfeit its holdings in Greece and the Aegean. Rome regains contemporary Illyria as the northern reaches fall back under the rule of various Celtic-Illyrian kingdoms. King Bato of </a:t>
            </a:r>
            <a:r>
              <a:rPr lang="en-US" sz="1400" dirty="0" err="1">
                <a:solidFill>
                  <a:schemeClr val="bg1"/>
                </a:solidFill>
              </a:rPr>
              <a:t>Dardania</a:t>
            </a:r>
            <a:r>
              <a:rPr lang="en-US" sz="1400" dirty="0">
                <a:solidFill>
                  <a:schemeClr val="bg1"/>
                </a:solidFill>
              </a:rPr>
              <a:t> is awarded independence for his help against the </a:t>
            </a:r>
            <a:r>
              <a:rPr lang="en-US" sz="1400" dirty="0" err="1">
                <a:solidFill>
                  <a:schemeClr val="bg1"/>
                </a:solidFill>
              </a:rPr>
              <a:t>Makedonians</a:t>
            </a:r>
            <a:r>
              <a:rPr lang="en-US" sz="1400" dirty="0">
                <a:solidFill>
                  <a:schemeClr val="bg1"/>
                </a:solidFill>
              </a:rPr>
              <a:t>, although relations with Rome sour shortly thereafter.</a:t>
            </a:r>
          </a:p>
          <a:p>
            <a:pPr>
              <a:spcAft>
                <a:spcPts val="600"/>
              </a:spcAft>
            </a:pPr>
            <a:endParaRPr lang="en-US" sz="900" dirty="0">
              <a:solidFill>
                <a:schemeClr val="bg1"/>
              </a:solidFill>
            </a:endParaRPr>
          </a:p>
          <a:p>
            <a:pPr>
              <a:spcAft>
                <a:spcPts val="600"/>
              </a:spcAft>
            </a:pPr>
            <a:r>
              <a:rPr lang="en-US" sz="1400" dirty="0">
                <a:solidFill>
                  <a:schemeClr val="bg1"/>
                </a:solidFill>
              </a:rPr>
              <a:t>**After returning from China, Megas Antiochus III launched a campaign against Ptolemy V who is still struggling with revolts. Megas Antiochus wins the Fifth Syrian War and gains Syria and Palestine. He then invades Galatia and Pergamon on a katabasis to the Hellespont.</a:t>
            </a:r>
          </a:p>
          <a:p>
            <a:pPr>
              <a:spcAft>
                <a:spcPts val="600"/>
              </a:spcAft>
            </a:pPr>
            <a:endParaRPr lang="en-US" sz="1400" dirty="0">
              <a:solidFill>
                <a:schemeClr val="bg1"/>
              </a:solidFill>
            </a:endParaRPr>
          </a:p>
          <a:p>
            <a:pPr>
              <a:spcAft>
                <a:spcPts val="600"/>
              </a:spcAft>
            </a:pPr>
            <a:r>
              <a:rPr lang="en-US" sz="1400" dirty="0">
                <a:solidFill>
                  <a:schemeClr val="bg1"/>
                </a:solidFill>
              </a:rPr>
              <a:t>***Mithridates III of Pontus takes advantage of a weakened Pergamon and opportunistically seizes large parts of their northern holdings. Conquests cease after allied Megas Antiochus assures Bithynia’s independence, and in exchange Bithynia promises not enter into agreements with Rome.</a:t>
            </a:r>
          </a:p>
          <a:p>
            <a:pPr>
              <a:spcAft>
                <a:spcPts val="600"/>
              </a:spcAft>
            </a:pPr>
            <a:endParaRPr lang="en-US" sz="1000" dirty="0">
              <a:solidFill>
                <a:schemeClr val="bg1"/>
              </a:solidFill>
            </a:endParaRPr>
          </a:p>
          <a:p>
            <a:pPr>
              <a:spcAft>
                <a:spcPts val="600"/>
              </a:spcAft>
            </a:pPr>
            <a:r>
              <a:rPr lang="en-US" sz="1400" dirty="0">
                <a:solidFill>
                  <a:schemeClr val="bg1"/>
                </a:solidFill>
              </a:rPr>
              <a:t>****Attalus I Soter dies and is succeeded by his son Eumenes II in Pergamon.</a:t>
            </a:r>
          </a:p>
        </p:txBody>
      </p:sp>
    </p:spTree>
    <p:extLst>
      <p:ext uri="{BB962C8B-B14F-4D97-AF65-F5344CB8AC3E}">
        <p14:creationId xmlns:p14="http://schemas.microsoft.com/office/powerpoint/2010/main" val="279708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l="11463" t="10757" r="6870" b="15838"/>
          <a:stretch/>
        </p:blipFill>
        <p:spPr>
          <a:xfrm>
            <a:off x="1416210" y="67563"/>
            <a:ext cx="9431678" cy="462350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2" y="4801857"/>
            <a:ext cx="3987834"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Megas Antiochus crosses the Hellespont into Europe. War with Rome. The exiled Hannibal arrives at his court.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Sparta and Athens, fearing Seleukid conquest, ally with Rome. A vast Hellenic coalition (including Philip V) joins with Rome against Megas Antiochus.</a:t>
            </a:r>
          </a:p>
        </p:txBody>
      </p:sp>
      <p:sp>
        <p:nvSpPr>
          <p:cNvPr id="21" name="TextBox 20">
            <a:extLst>
              <a:ext uri="{FF2B5EF4-FFF2-40B4-BE49-F238E27FC236}">
                <a16:creationId xmlns:a16="http://schemas.microsoft.com/office/drawing/2014/main" id="{0F60C9B9-2775-468B-9899-6E68FD2F14D0}"/>
              </a:ext>
            </a:extLst>
          </p:cNvPr>
          <p:cNvSpPr txBox="1"/>
          <p:nvPr/>
        </p:nvSpPr>
        <p:spPr>
          <a:xfrm>
            <a:off x="8125966" y="4944555"/>
            <a:ext cx="3619738" cy="1431161"/>
          </a:xfrm>
          <a:prstGeom prst="rect">
            <a:avLst/>
          </a:prstGeom>
          <a:blipFill>
            <a:blip r:embed="rId4"/>
            <a:tile tx="0" ty="0" sx="100000" sy="100000" flip="none" algn="tl"/>
          </a:blip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*The Celtic Kingdom of Tylis, longstanding enemy of Makedon, is happy to ally with Megas Antiochus and guarantee him safe passage in exchange for their own independence.</a:t>
            </a:r>
          </a:p>
          <a:p>
            <a:pPr>
              <a:spcAft>
                <a:spcPts val="600"/>
              </a:spcAft>
            </a:pPr>
            <a:r>
              <a:rPr lang="en-US" sz="1100" dirty="0">
                <a:solidFill>
                  <a:schemeClr val="bg1"/>
                </a:solidFill>
              </a:rPr>
              <a:t>**On a side note, this is when parchment is invented in Pergamon as the result of a papyrus embargo by Ptolemy V. </a:t>
            </a:r>
          </a:p>
          <a:p>
            <a:pPr>
              <a:spcAft>
                <a:spcPts val="600"/>
              </a:spcAft>
            </a:pPr>
            <a:r>
              <a:rPr lang="en-US" sz="1100" dirty="0">
                <a:solidFill>
                  <a:schemeClr val="bg1"/>
                </a:solidFill>
              </a:rPr>
              <a:t>***The Rosetta Stone is created by Ptolemy V in Egypt.</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196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24725108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Seleukeia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0267B2A-C97A-4A04-8151-19373EBF99F0}"/>
              </a:ext>
            </a:extLst>
          </p:cNvPr>
          <p:cNvSpPr txBox="1"/>
          <p:nvPr/>
        </p:nvSpPr>
        <p:spPr>
          <a:xfrm>
            <a:off x="730155" y="730155"/>
            <a:ext cx="6090743" cy="142287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rgbClr val="FFFFFF"/>
                </a:solidFill>
                <a:latin typeface="+mj-lt"/>
                <a:ea typeface="+mj-ea"/>
                <a:cs typeface="+mj-cs"/>
              </a:rPr>
              <a:t>196 BCE</a:t>
            </a:r>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2574" r="2574"/>
          <a:stretch/>
        </p:blipFill>
        <p:spPr>
          <a:xfrm>
            <a:off x="458921" y="2658371"/>
            <a:ext cx="4412444" cy="3558503"/>
          </a:xfrm>
          <a:prstGeom prst="rect">
            <a:avLst/>
          </a:prstGeom>
        </p:spPr>
      </p:pic>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FFC7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7761639" y="900442"/>
            <a:ext cx="3514088" cy="504841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200" b="1" dirty="0"/>
              <a:t>Liu Bang executes several vassal kings, accusing them of treason. Ying Bu of Huainan leads a rebellion in the south.</a:t>
            </a:r>
          </a:p>
          <a:p>
            <a:pPr marL="285750" indent="-228600" defTabSz="914400">
              <a:lnSpc>
                <a:spcPct val="90000"/>
              </a:lnSpc>
              <a:spcAft>
                <a:spcPts val="600"/>
              </a:spcAft>
              <a:buFont typeface="Arial" panose="020B0604020202020204" pitchFamily="34" charset="0"/>
              <a:buChar char="•"/>
            </a:pPr>
            <a:r>
              <a:rPr lang="en-US" sz="2200" b="1" dirty="0"/>
              <a:t>Liu Bang successfully leads a campaign to put down the rebellion but is wounded by an arrow in battle and later dies of infection. His wife Empress-Dowager </a:t>
            </a:r>
            <a:r>
              <a:rPr lang="en-US" sz="2200" b="1" dirty="0" err="1"/>
              <a:t>Lü</a:t>
            </a:r>
            <a:r>
              <a:rPr lang="en-US" sz="2200" b="1" dirty="0"/>
              <a:t> </a:t>
            </a:r>
            <a:r>
              <a:rPr lang="en-US" sz="2200" b="1" dirty="0" err="1"/>
              <a:t>Zhi</a:t>
            </a:r>
            <a:r>
              <a:rPr lang="en-US" sz="2200" b="1" dirty="0"/>
              <a:t> begins ruling as regent for her son Emperor Hui.</a:t>
            </a:r>
          </a:p>
        </p:txBody>
      </p:sp>
      <p:sp>
        <p:nvSpPr>
          <p:cNvPr id="11" name="TextBox 10">
            <a:extLst>
              <a:ext uri="{FF2B5EF4-FFF2-40B4-BE49-F238E27FC236}">
                <a16:creationId xmlns:a16="http://schemas.microsoft.com/office/drawing/2014/main" id="{89CBAACA-8BC9-488B-AE9D-512D982CD0F4}"/>
              </a:ext>
            </a:extLst>
          </p:cNvPr>
          <p:cNvSpPr txBox="1"/>
          <p:nvPr/>
        </p:nvSpPr>
        <p:spPr>
          <a:xfrm>
            <a:off x="730155" y="1711995"/>
            <a:ext cx="1806205" cy="461665"/>
          </a:xfrm>
          <a:prstGeom prst="rect">
            <a:avLst/>
          </a:prstGeom>
          <a:noFill/>
        </p:spPr>
        <p:txBody>
          <a:bodyPr wrap="square" rtlCol="0">
            <a:spAutoFit/>
          </a:bodyPr>
          <a:lstStyle/>
          <a:p>
            <a:pPr algn="ctr">
              <a:spcAft>
                <a:spcPts val="600"/>
              </a:spcAft>
            </a:pPr>
            <a:r>
              <a:rPr lang="en-US" sz="2400" b="1" i="1" dirty="0">
                <a:solidFill>
                  <a:schemeClr val="bg1">
                    <a:lumMod val="75000"/>
                  </a:schemeClr>
                </a:solidFill>
              </a:rPr>
              <a:t>(2 of 2)</a:t>
            </a:r>
          </a:p>
        </p:txBody>
      </p:sp>
    </p:spTree>
    <p:extLst>
      <p:ext uri="{BB962C8B-B14F-4D97-AF65-F5344CB8AC3E}">
        <p14:creationId xmlns:p14="http://schemas.microsoft.com/office/powerpoint/2010/main" val="34280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195 BCE</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90719" y="2330506"/>
            <a:ext cx="4559425" cy="3165520"/>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b="1" dirty="0"/>
              <a:t>Empress-Dowager </a:t>
            </a:r>
            <a:r>
              <a:rPr lang="en-US" sz="2000" b="1" dirty="0" err="1"/>
              <a:t>Lü</a:t>
            </a:r>
            <a:r>
              <a:rPr lang="en-US" sz="2000" b="1" dirty="0"/>
              <a:t> </a:t>
            </a:r>
            <a:r>
              <a:rPr lang="en-US" sz="2000" b="1" dirty="0" err="1"/>
              <a:t>Zhi</a:t>
            </a:r>
            <a:r>
              <a:rPr lang="en-US" sz="2000" b="1" dirty="0"/>
              <a:t> has Emperor Hui’s half-brother Liu </a:t>
            </a:r>
            <a:r>
              <a:rPr lang="en-US" sz="2000" b="1" dirty="0" err="1"/>
              <a:t>Ruyi</a:t>
            </a:r>
            <a:r>
              <a:rPr lang="en-US" sz="2000" b="1" dirty="0"/>
              <a:t> murdered and his mother, who was a favorite consort of Liu Bang, brutally tortured to death.</a:t>
            </a:r>
          </a:p>
          <a:p>
            <a:pPr marL="285750" indent="-228600" defTabSz="914400">
              <a:lnSpc>
                <a:spcPct val="90000"/>
              </a:lnSpc>
              <a:spcAft>
                <a:spcPts val="600"/>
              </a:spcAft>
              <a:buFont typeface="Arial" panose="020B0604020202020204" pitchFamily="34" charset="0"/>
              <a:buChar char="•"/>
            </a:pPr>
            <a:r>
              <a:rPr lang="en-US" sz="2000" b="1" dirty="0"/>
              <a:t>Emperor Hui is horrified and falls into a deep depression, leaving the management of the empire to his mother the Empress-Dowager.</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6022" r="3694"/>
          <a:stretch/>
        </p:blipFill>
        <p:spPr>
          <a:xfrm>
            <a:off x="5945758" y="799034"/>
            <a:ext cx="5489469" cy="5259296"/>
          </a:xfrm>
          <a:prstGeom prst="rect">
            <a:avLst/>
          </a:prstGeom>
        </p:spPr>
      </p:pic>
      <p:sp>
        <p:nvSpPr>
          <p:cNvPr id="2" name="TextBox 1">
            <a:extLst>
              <a:ext uri="{FF2B5EF4-FFF2-40B4-BE49-F238E27FC236}">
                <a16:creationId xmlns:a16="http://schemas.microsoft.com/office/drawing/2014/main" id="{FE41312D-D869-41D9-A979-B05F3A8DE760}"/>
              </a:ext>
            </a:extLst>
          </p:cNvPr>
          <p:cNvSpPr txBox="1"/>
          <p:nvPr/>
        </p:nvSpPr>
        <p:spPr>
          <a:xfrm>
            <a:off x="661214" y="5736409"/>
            <a:ext cx="5008827" cy="954107"/>
          </a:xfrm>
          <a:prstGeom prst="rect">
            <a:avLst/>
          </a:prstGeom>
          <a:gradFill flip="none" rotWithShape="1">
            <a:gsLst>
              <a:gs pos="0">
                <a:schemeClr val="accent4">
                  <a:lumMod val="5000"/>
                  <a:lumOff val="95000"/>
                </a:schemeClr>
              </a:gs>
              <a:gs pos="72000">
                <a:schemeClr val="accent4">
                  <a:lumMod val="45000"/>
                  <a:lumOff val="55000"/>
                </a:schemeClr>
              </a:gs>
              <a:gs pos="92000">
                <a:schemeClr val="accent4">
                  <a:lumMod val="45000"/>
                  <a:lumOff val="55000"/>
                </a:schemeClr>
              </a:gs>
              <a:gs pos="100000">
                <a:schemeClr val="accent4">
                  <a:lumMod val="30000"/>
                  <a:lumOff val="70000"/>
                </a:schemeClr>
              </a:gs>
            </a:gsLst>
            <a:lin ang="8100000" scaled="1"/>
            <a:tileRect/>
          </a:gradFill>
        </p:spPr>
        <p:txBody>
          <a:bodyPr wrap="square" rtlCol="0">
            <a:spAutoFit/>
          </a:bodyPr>
          <a:lstStyle/>
          <a:p>
            <a:pPr>
              <a:spcAft>
                <a:spcPts val="600"/>
              </a:spcAft>
            </a:pPr>
            <a:r>
              <a:rPr lang="en-US" sz="1400" dirty="0">
                <a:effectLst>
                  <a:outerShdw blurRad="50800" dist="38100" algn="l" rotWithShape="0">
                    <a:prstClr val="black">
                      <a:alpha val="40000"/>
                    </a:prstClr>
                  </a:outerShdw>
                </a:effectLst>
              </a:rPr>
              <a:t>*While no one would dare speak it aloud, the fact is that no Emperor will have any real authority while the Empress-Dowager is alive. She rules with absolute power, arbitrarily killing anyone she perceives as a threat to her reign.</a:t>
            </a:r>
          </a:p>
        </p:txBody>
      </p:sp>
    </p:spTree>
    <p:extLst>
      <p:ext uri="{BB962C8B-B14F-4D97-AF65-F5344CB8AC3E}">
        <p14:creationId xmlns:p14="http://schemas.microsoft.com/office/powerpoint/2010/main" val="2737593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393405" y="4777739"/>
            <a:ext cx="3665665" cy="13992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dirty="0">
                <a:latin typeface="+mj-lt"/>
                <a:ea typeface="+mj-ea"/>
                <a:cs typeface="+mj-cs"/>
              </a:rPr>
              <a:t>194 BCE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8096" r="4" b="356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dirty="0"/>
              <a:t>After a recent string of executions, Han general Wei Man fears for his life and flees with his army to the Kingdom of </a:t>
            </a:r>
            <a:r>
              <a:rPr lang="en-US" sz="1400" b="1" dirty="0" err="1"/>
              <a:t>Gojoseon</a:t>
            </a:r>
            <a:r>
              <a:rPr lang="en-US" sz="1400" b="1" dirty="0"/>
              <a:t>.</a:t>
            </a:r>
          </a:p>
          <a:p>
            <a:pPr marL="285750" indent="-228600" defTabSz="914400">
              <a:lnSpc>
                <a:spcPct val="90000"/>
              </a:lnSpc>
              <a:spcAft>
                <a:spcPts val="600"/>
              </a:spcAft>
              <a:buFont typeface="Arial" panose="020B0604020202020204" pitchFamily="34" charset="0"/>
              <a:buChar char="•"/>
            </a:pPr>
            <a:r>
              <a:rPr lang="en-US" sz="1400" b="1" dirty="0"/>
              <a:t>Initially ordered by King Jun to fortify several places along the border with the Xiongnu, Wei Man revolts and usurps the kingdom.</a:t>
            </a:r>
          </a:p>
          <a:p>
            <a:pPr marL="285750" indent="-228600" defTabSz="914400">
              <a:lnSpc>
                <a:spcPct val="90000"/>
              </a:lnSpc>
              <a:spcAft>
                <a:spcPts val="600"/>
              </a:spcAft>
              <a:buFont typeface="Arial" panose="020B0604020202020204" pitchFamily="34" charset="0"/>
              <a:buChar char="•"/>
            </a:pPr>
            <a:r>
              <a:rPr lang="en-US" sz="1400" b="1" dirty="0"/>
              <a:t>The </a:t>
            </a:r>
            <a:r>
              <a:rPr lang="en-US" sz="1400" b="1" dirty="0" err="1"/>
              <a:t>Wiman</a:t>
            </a:r>
            <a:r>
              <a:rPr lang="en-US" sz="1400" b="1" dirty="0"/>
              <a:t> dynasty is established in Joseon, and former King Jun takes refuge in </a:t>
            </a:r>
            <a:r>
              <a:rPr lang="en-US" sz="1400" b="1" dirty="0" err="1"/>
              <a:t>Jin</a:t>
            </a:r>
            <a:r>
              <a:rPr lang="en-US" sz="1400" b="1" dirty="0"/>
              <a:t> further into Korea.</a:t>
            </a:r>
          </a:p>
        </p:txBody>
      </p:sp>
    </p:spTree>
    <p:extLst>
      <p:ext uri="{BB962C8B-B14F-4D97-AF65-F5344CB8AC3E}">
        <p14:creationId xmlns:p14="http://schemas.microsoft.com/office/powerpoint/2010/main" val="32854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44D8C1-77A4-409D-808E-18D9C56F6BB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r="3712"/>
          <a:stretch/>
        </p:blipFill>
        <p:spPr>
          <a:xfrm>
            <a:off x="1505378" y="186858"/>
            <a:ext cx="10598282" cy="6484284"/>
          </a:xfrm>
          <a:prstGeom prst="rect">
            <a:avLst/>
          </a:prstGeom>
        </p:spPr>
      </p:pic>
      <p:sp>
        <p:nvSpPr>
          <p:cNvPr id="21" name="Rectangle: Single Corner Snipped 20">
            <a:extLst>
              <a:ext uri="{FF2B5EF4-FFF2-40B4-BE49-F238E27FC236}">
                <a16:creationId xmlns:a16="http://schemas.microsoft.com/office/drawing/2014/main" id="{3DE76051-A62A-4F19-9FCF-468673660094}"/>
              </a:ext>
            </a:extLst>
          </p:cNvPr>
          <p:cNvSpPr/>
          <p:nvPr/>
        </p:nvSpPr>
        <p:spPr>
          <a:xfrm>
            <a:off x="0" y="2136167"/>
            <a:ext cx="5979560" cy="4730594"/>
          </a:xfrm>
          <a:prstGeom prst="snip1Rect">
            <a:avLst/>
          </a:prstGeom>
          <a:solidFill>
            <a:schemeClr val="bg1">
              <a:lumMod val="75000"/>
              <a:alpha val="8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88340" y="3955551"/>
            <a:ext cx="2901440" cy="271559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dirty="0"/>
              <a:t>The Allies defeat the Seleukid fleet at the </a:t>
            </a:r>
            <a:r>
              <a:rPr lang="en-US" dirty="0" err="1"/>
              <a:t>Eurymedon</a:t>
            </a:r>
            <a:r>
              <a:rPr lang="en-US" dirty="0"/>
              <a:t> and </a:t>
            </a:r>
            <a:r>
              <a:rPr lang="en-US" dirty="0" err="1"/>
              <a:t>Myonessus</a:t>
            </a:r>
            <a:r>
              <a:rPr lang="en-US" dirty="0"/>
              <a:t>. Galatians besiege Antiocheia.</a:t>
            </a:r>
          </a:p>
          <a:p>
            <a:pPr marL="285750" indent="-228600" defTabSz="914400">
              <a:lnSpc>
                <a:spcPct val="90000"/>
              </a:lnSpc>
              <a:spcAft>
                <a:spcPts val="600"/>
              </a:spcAft>
              <a:buFont typeface="Arial" panose="020B0604020202020204" pitchFamily="34" charset="0"/>
              <a:buChar char="•"/>
            </a:pPr>
            <a:r>
              <a:rPr lang="en-US" dirty="0"/>
              <a:t>Widespread rebellion throughout the Seleukid Empire. The Eastern Satrapies declare independence.</a:t>
            </a:r>
          </a:p>
        </p:txBody>
      </p:sp>
      <p:sp>
        <p:nvSpPr>
          <p:cNvPr id="10" name="TextBox 9">
            <a:extLst>
              <a:ext uri="{FF2B5EF4-FFF2-40B4-BE49-F238E27FC236}">
                <a16:creationId xmlns:a16="http://schemas.microsoft.com/office/drawing/2014/main" id="{10267B2A-C97A-4A04-8151-19373EBF99F0}"/>
              </a:ext>
            </a:extLst>
          </p:cNvPr>
          <p:cNvSpPr txBox="1"/>
          <p:nvPr/>
        </p:nvSpPr>
        <p:spPr>
          <a:xfrm>
            <a:off x="14175" y="191807"/>
            <a:ext cx="1505378" cy="1330841"/>
          </a:xfrm>
          <a:prstGeom prst="rect">
            <a:avLst/>
          </a:prstGeom>
        </p:spPr>
        <p:txBody>
          <a:bodyPr vert="horz" lIns="91440" tIns="45720" rIns="91440" bIns="45720" rtlCol="0" anchor="ctr">
            <a:normAutofit lnSpcReduction="10000"/>
          </a:bodyPr>
          <a:lstStyle/>
          <a:p>
            <a:pPr algn="ctr" defTabSz="914400">
              <a:lnSpc>
                <a:spcPct val="90000"/>
              </a:lnSpc>
              <a:spcBef>
                <a:spcPct val="0"/>
              </a:spcBef>
              <a:spcAft>
                <a:spcPts val="600"/>
              </a:spcAft>
            </a:pPr>
            <a:r>
              <a:rPr lang="en-US" sz="4800" kern="1200" dirty="0">
                <a:solidFill>
                  <a:schemeClr val="tx1"/>
                </a:solidFill>
                <a:latin typeface="+mj-lt"/>
                <a:ea typeface="+mj-ea"/>
                <a:cs typeface="+mj-cs"/>
              </a:rPr>
              <a:t>190 BCE</a:t>
            </a:r>
          </a:p>
        </p:txBody>
      </p:sp>
      <p:pic>
        <p:nvPicPr>
          <p:cNvPr id="25" name="Picture 24">
            <a:extLst>
              <a:ext uri="{FF2B5EF4-FFF2-40B4-BE49-F238E27FC236}">
                <a16:creationId xmlns:a16="http://schemas.microsoft.com/office/drawing/2014/main" id="{CB6D3599-DAFB-40EA-A94A-9F23D4C90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659" y="2136167"/>
            <a:ext cx="5064241" cy="3821578"/>
          </a:xfrm>
          <a:prstGeom prst="rect">
            <a:avLst/>
          </a:prstGeom>
        </p:spPr>
      </p:pic>
      <p:sp>
        <p:nvSpPr>
          <p:cNvPr id="30" name="TextBox 29">
            <a:extLst>
              <a:ext uri="{FF2B5EF4-FFF2-40B4-BE49-F238E27FC236}">
                <a16:creationId xmlns:a16="http://schemas.microsoft.com/office/drawing/2014/main" id="{51122FA6-961E-4736-81EA-7F9CC6329052}"/>
              </a:ext>
            </a:extLst>
          </p:cNvPr>
          <p:cNvSpPr txBox="1"/>
          <p:nvPr/>
        </p:nvSpPr>
        <p:spPr>
          <a:xfrm>
            <a:off x="-7088" y="1333618"/>
            <a:ext cx="1519553" cy="400110"/>
          </a:xfrm>
          <a:prstGeom prst="rect">
            <a:avLst/>
          </a:prstGeom>
          <a:noFill/>
        </p:spPr>
        <p:txBody>
          <a:bodyPr wrap="square" rtlCol="0">
            <a:spAutoFit/>
          </a:bodyPr>
          <a:lstStyle/>
          <a:p>
            <a:pPr algn="ctr"/>
            <a:r>
              <a:rPr lang="en-US" sz="2000" dirty="0"/>
              <a:t>(1 of 2)</a:t>
            </a:r>
          </a:p>
        </p:txBody>
      </p:sp>
    </p:spTree>
    <p:extLst>
      <p:ext uri="{BB962C8B-B14F-4D97-AF65-F5344CB8AC3E}">
        <p14:creationId xmlns:p14="http://schemas.microsoft.com/office/powerpoint/2010/main" val="932390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267B2A-C97A-4A04-8151-19373EBF99F0}"/>
              </a:ext>
            </a:extLst>
          </p:cNvPr>
          <p:cNvSpPr txBox="1"/>
          <p:nvPr/>
        </p:nvSpPr>
        <p:spPr>
          <a:xfrm>
            <a:off x="723267" y="269433"/>
            <a:ext cx="4368602" cy="19568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dirty="0">
                <a:latin typeface="+mj-lt"/>
                <a:ea typeface="+mj-ea"/>
                <a:cs typeface="+mj-cs"/>
              </a:rPr>
              <a:t>190 BCE</a:t>
            </a:r>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900" b="1" dirty="0"/>
              <a:t>Seleukos, Satrap of Antiocheia Eschate, is assassinated by his minister </a:t>
            </a:r>
            <a:r>
              <a:rPr lang="en-US" sz="1900" b="1" dirty="0" err="1"/>
              <a:t>Heliodorus</a:t>
            </a:r>
            <a:r>
              <a:rPr lang="en-US" sz="1900" b="1" dirty="0"/>
              <a:t>, allegedly under orders from Empress-Dowager </a:t>
            </a:r>
            <a:r>
              <a:rPr lang="en-US" sz="1900" b="1" dirty="0" err="1"/>
              <a:t>Lü</a:t>
            </a:r>
            <a:r>
              <a:rPr lang="en-US" sz="1900" b="1" dirty="0"/>
              <a:t> </a:t>
            </a:r>
            <a:r>
              <a:rPr lang="en-US" sz="1900" b="1" dirty="0" err="1"/>
              <a:t>Zhi</a:t>
            </a:r>
            <a:r>
              <a:rPr lang="en-US" sz="1900" b="1" dirty="0"/>
              <a:t>. With the support of </a:t>
            </a:r>
            <a:r>
              <a:rPr lang="en-US" sz="1900" b="1" dirty="0" err="1"/>
              <a:t>Lü</a:t>
            </a:r>
            <a:r>
              <a:rPr lang="en-US" sz="1900" b="1" dirty="0"/>
              <a:t> clan members, </a:t>
            </a:r>
            <a:r>
              <a:rPr lang="en-US" sz="1900" b="1" dirty="0" err="1"/>
              <a:t>Heliodorus</a:t>
            </a:r>
            <a:r>
              <a:rPr lang="en-US" sz="1900" b="1" dirty="0"/>
              <a:t> is installed as the new satrap of a quasi-independent Antiocheia Eschate.</a:t>
            </a:r>
          </a:p>
          <a:p>
            <a:pPr marL="285750" indent="-228600" defTabSz="914400">
              <a:lnSpc>
                <a:spcPct val="90000"/>
              </a:lnSpc>
              <a:spcAft>
                <a:spcPts val="600"/>
              </a:spcAft>
              <a:buFont typeface="Arial" panose="020B0604020202020204" pitchFamily="34" charset="0"/>
              <a:buChar char="•"/>
            </a:pPr>
            <a:r>
              <a:rPr lang="en-US" sz="1900" b="1" dirty="0"/>
              <a:t>Modu Chanyu ceases raids against the Han to avoid a larger conflict with </a:t>
            </a:r>
            <a:r>
              <a:rPr lang="en-US" sz="1900" b="1" dirty="0" err="1"/>
              <a:t>Lü</a:t>
            </a:r>
            <a:r>
              <a:rPr lang="en-US" sz="1900" b="1" dirty="0"/>
              <a:t> </a:t>
            </a:r>
            <a:r>
              <a:rPr lang="en-US" sz="1900" b="1" dirty="0" err="1"/>
              <a:t>Zhi</a:t>
            </a:r>
            <a:r>
              <a:rPr lang="en-US" sz="1900" b="1" dirty="0"/>
              <a:t> and her allies.</a:t>
            </a:r>
          </a:p>
        </p:txBody>
      </p:sp>
      <p:pic>
        <p:nvPicPr>
          <p:cNvPr id="6" name="Picture 5">
            <a:extLst>
              <a:ext uri="{FF2B5EF4-FFF2-40B4-BE49-F238E27FC236}">
                <a16:creationId xmlns:a16="http://schemas.microsoft.com/office/drawing/2014/main" id="{F2CDC465-2AD7-4C64-B14E-337A01038B46}"/>
              </a:ext>
            </a:extLst>
          </p:cNvPr>
          <p:cNvPicPr>
            <a:picLocks noChangeAspect="1"/>
          </p:cNvPicPr>
          <p:nvPr/>
        </p:nvPicPr>
        <p:blipFill rotWithShape="1">
          <a:blip r:embed="rId3"/>
          <a:srcRect l="10369" r="1139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D4CB7F9-A63C-4221-AF81-E6A5D3FEF81A}"/>
              </a:ext>
            </a:extLst>
          </p:cNvPr>
          <p:cNvSpPr txBox="1"/>
          <p:nvPr/>
        </p:nvSpPr>
        <p:spPr>
          <a:xfrm>
            <a:off x="283601" y="115460"/>
            <a:ext cx="4808268" cy="954107"/>
          </a:xfrm>
          <a:prstGeom prst="rect">
            <a:avLst/>
          </a:prstGeom>
          <a:noFill/>
        </p:spPr>
        <p:txBody>
          <a:bodyPr wrap="square" rtlCol="0">
            <a:spAutoFit/>
          </a:bodyPr>
          <a:lstStyle/>
          <a:p>
            <a:r>
              <a:rPr lang="en-US" sz="1400" dirty="0"/>
              <a:t>* “Quasi-independent” here means that </a:t>
            </a:r>
            <a:r>
              <a:rPr lang="en-US" sz="1400" dirty="0" err="1"/>
              <a:t>Heliodorus</a:t>
            </a:r>
            <a:r>
              <a:rPr lang="en-US" sz="1400" dirty="0"/>
              <a:t> is essentially under control of the Empress-Dowager, though nominally Antiocheia Eschate is separate from the Han Empire. This is more akin to a forced alliance than change in fealty.</a:t>
            </a:r>
          </a:p>
        </p:txBody>
      </p:sp>
      <p:sp>
        <p:nvSpPr>
          <p:cNvPr id="17" name="TextBox 16">
            <a:extLst>
              <a:ext uri="{FF2B5EF4-FFF2-40B4-BE49-F238E27FC236}">
                <a16:creationId xmlns:a16="http://schemas.microsoft.com/office/drawing/2014/main" id="{9BB3F431-A148-4A0B-8246-C1877745184E}"/>
              </a:ext>
            </a:extLst>
          </p:cNvPr>
          <p:cNvSpPr txBox="1"/>
          <p:nvPr/>
        </p:nvSpPr>
        <p:spPr>
          <a:xfrm>
            <a:off x="955669" y="2046593"/>
            <a:ext cx="1806205" cy="461665"/>
          </a:xfrm>
          <a:prstGeom prst="rect">
            <a:avLst/>
          </a:prstGeom>
          <a:noFill/>
        </p:spPr>
        <p:txBody>
          <a:bodyPr wrap="square" rtlCol="0">
            <a:spAutoFit/>
          </a:bodyPr>
          <a:lstStyle/>
          <a:p>
            <a:pPr algn="ctr"/>
            <a:r>
              <a:rPr lang="en-US" sz="2400" b="1" i="1" dirty="0"/>
              <a:t>(2 of 2)</a:t>
            </a:r>
          </a:p>
        </p:txBody>
      </p:sp>
    </p:spTree>
    <p:extLst>
      <p:ext uri="{BB962C8B-B14F-4D97-AF65-F5344CB8AC3E}">
        <p14:creationId xmlns:p14="http://schemas.microsoft.com/office/powerpoint/2010/main" val="60164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dirty="0">
                <a:latin typeface="+mj-lt"/>
                <a:ea typeface="+mj-ea"/>
                <a:cs typeface="+mj-cs"/>
              </a:rPr>
              <a:t>189 BCE</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38" b="1"/>
          <a:stretch/>
        </p:blipFill>
        <p:spPr>
          <a:xfrm>
            <a:off x="959205" y="364142"/>
            <a:ext cx="10369645" cy="3867993"/>
          </a:xfrm>
          <a:prstGeom prst="rect">
            <a:avLst/>
          </a:prstGeom>
        </p:spPr>
      </p:pic>
      <p:sp>
        <p:nvSpPr>
          <p:cNvPr id="21" name="Rectangle 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162719" y="4883544"/>
            <a:ext cx="6586915" cy="1106289"/>
          </a:xfrm>
          <a:prstGeom prst="rect">
            <a:avLst/>
          </a:prstGeom>
        </p:spPr>
        <p:txBody>
          <a:bodyPr vert="horz" lIns="91440" tIns="45720" rIns="91440" bIns="45720" rtlCol="0" anchor="ctr">
            <a:normAutofit fontScale="92500"/>
          </a:bodyPr>
          <a:lstStyle/>
          <a:p>
            <a:pPr marL="285750" indent="-228600" defTabSz="914400">
              <a:lnSpc>
                <a:spcPct val="90000"/>
              </a:lnSpc>
              <a:spcAft>
                <a:spcPts val="600"/>
              </a:spcAft>
              <a:buFont typeface="Arial" panose="020B0604020202020204" pitchFamily="34" charset="0"/>
              <a:buChar char="•"/>
            </a:pPr>
            <a:r>
              <a:rPr lang="en-US" sz="2400" dirty="0"/>
              <a:t>Megas Antiochus defeats the Romans in the Battle of Magnesia in a pyrrhic victory. He then turns his attention East against his rebellious Satraps.</a:t>
            </a:r>
          </a:p>
        </p:txBody>
      </p:sp>
      <p:sp>
        <p:nvSpPr>
          <p:cNvPr id="2" name="TextBox 1">
            <a:extLst>
              <a:ext uri="{FF2B5EF4-FFF2-40B4-BE49-F238E27FC236}">
                <a16:creationId xmlns:a16="http://schemas.microsoft.com/office/drawing/2014/main" id="{86413EF6-F9A7-458E-BE5E-14BEDACCE6D5}"/>
              </a:ext>
            </a:extLst>
          </p:cNvPr>
          <p:cNvSpPr txBox="1"/>
          <p:nvPr/>
        </p:nvSpPr>
        <p:spPr>
          <a:xfrm>
            <a:off x="5162718" y="5989834"/>
            <a:ext cx="6166131" cy="646331"/>
          </a:xfrm>
          <a:prstGeom prst="rect">
            <a:avLst/>
          </a:prstGeom>
          <a:noFill/>
        </p:spPr>
        <p:txBody>
          <a:bodyPr wrap="square" rtlCol="0">
            <a:spAutoFit/>
          </a:bodyPr>
          <a:lstStyle/>
          <a:p>
            <a:r>
              <a:rPr lang="en-US" sz="1200" dirty="0"/>
              <a:t>*While no official truce is signed, Rome is too weakened to go on the offensive and Megas Antiochus will be killed before he can resume his incursion into Europe. This is the last battle of the Roman-Seleukid War, with no clear winner on either side.</a:t>
            </a:r>
          </a:p>
        </p:txBody>
      </p:sp>
    </p:spTree>
    <p:extLst>
      <p:ext uri="{BB962C8B-B14F-4D97-AF65-F5344CB8AC3E}">
        <p14:creationId xmlns:p14="http://schemas.microsoft.com/office/powerpoint/2010/main" val="300663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1413565"/>
          </a:xfrm>
        </p:spPr>
        <p:txBody>
          <a:bodyPr>
            <a:normAutofit/>
          </a:bodyPr>
          <a:lstStyle/>
          <a:p>
            <a:r>
              <a:rPr lang="en-US" sz="3600" b="1" dirty="0">
                <a:solidFill>
                  <a:srgbClr val="FFFFFF"/>
                </a:solidFill>
              </a:rPr>
              <a:t>188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930400"/>
            <a:ext cx="3084844" cy="4058919"/>
          </a:xfrm>
        </p:spPr>
        <p:txBody>
          <a:bodyPr>
            <a:normAutofit fontScale="92500"/>
          </a:bodyPr>
          <a:lstStyle/>
          <a:p>
            <a:pPr lvl="1">
              <a:buFont typeface="Arial" panose="020B0604020202020204" pitchFamily="34" charset="0"/>
              <a:buChar char="•"/>
            </a:pPr>
            <a:r>
              <a:rPr lang="en-US" sz="1600" b="1" dirty="0">
                <a:solidFill>
                  <a:srgbClr val="FFFFFF"/>
                </a:solidFill>
              </a:rPr>
              <a:t>Emperor Hui dies of a sudden onset of illness. His son Liu Gong is coronated Emperor </a:t>
            </a:r>
            <a:r>
              <a:rPr lang="en-US" sz="1600" b="1" dirty="0" err="1">
                <a:solidFill>
                  <a:srgbClr val="FFFFFF"/>
                </a:solidFill>
              </a:rPr>
              <a:t>Qianshao</a:t>
            </a:r>
            <a:r>
              <a:rPr lang="en-US" sz="1600" b="1" dirty="0">
                <a:solidFill>
                  <a:srgbClr val="FFFFFF"/>
                </a:solidFill>
              </a:rPr>
              <a:t>.</a:t>
            </a:r>
          </a:p>
          <a:p>
            <a:pPr lvl="1">
              <a:buFont typeface="Arial" panose="020B0604020202020204" pitchFamily="34" charset="0"/>
              <a:buChar char="•"/>
            </a:pPr>
            <a:r>
              <a:rPr lang="en-US" sz="1600" b="1" dirty="0">
                <a:solidFill>
                  <a:srgbClr val="FFFFFF"/>
                </a:solidFill>
              </a:rPr>
              <a:t>By coincidence, the new Emperor learns he isn’t the son of Zhang Yan and his birth mother had been killed. He vows vengeance on the parties responsible, not knowing the Empress-Dowager had ordered the murder. When she hears of this, she has him deposed due to “psychosis” and secretly put to death.</a:t>
            </a:r>
          </a:p>
          <a:p>
            <a:pPr lvl="1">
              <a:buFont typeface="Arial" panose="020B0604020202020204" pitchFamily="34" charset="0"/>
              <a:buChar char="•"/>
            </a:pPr>
            <a:r>
              <a:rPr lang="en-US" sz="1600" b="1" dirty="0">
                <a:solidFill>
                  <a:srgbClr val="FFFFFF"/>
                </a:solidFill>
              </a:rPr>
              <a:t>His brother Liu Hong is coronated Emperor </a:t>
            </a:r>
            <a:r>
              <a:rPr lang="en-US" sz="1600" b="1" dirty="0" err="1">
                <a:solidFill>
                  <a:srgbClr val="FFFFFF"/>
                </a:solidFill>
              </a:rPr>
              <a:t>Houshao</a:t>
            </a:r>
            <a:r>
              <a:rPr lang="en-US" sz="1600" b="1" dirty="0">
                <a:solidFill>
                  <a:srgbClr val="FFFFFF"/>
                </a:solidFill>
              </a:rPr>
              <a:t> that same year, leading to it being called the “Year of the Three Emperors”.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a:blip r:embed="rId2"/>
          <a:stretch>
            <a:fillRect/>
          </a:stretch>
        </p:blipFill>
        <p:spPr>
          <a:xfrm>
            <a:off x="4742017" y="1036681"/>
            <a:ext cx="6798082" cy="4784637"/>
          </a:xfrm>
          <a:prstGeom prst="rect">
            <a:avLst/>
          </a:prstGeom>
        </p:spPr>
      </p:pic>
    </p:spTree>
    <p:extLst>
      <p:ext uri="{BB962C8B-B14F-4D97-AF65-F5344CB8AC3E}">
        <p14:creationId xmlns:p14="http://schemas.microsoft.com/office/powerpoint/2010/main" val="21269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t>187 BCE</a:t>
            </a:r>
          </a:p>
        </p:txBody>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rotWithShape="1">
          <a:blip r:embed="rId2">
            <a:extLst>
              <a:ext uri="{28A0092B-C50C-407E-A947-70E740481C1C}">
                <a14:useLocalDpi xmlns:a14="http://schemas.microsoft.com/office/drawing/2010/main" val="0"/>
              </a:ext>
            </a:extLst>
          </a:blip>
          <a:srcRect l="8978" r="8978"/>
          <a:stretch/>
        </p:blipFill>
        <p:spPr>
          <a:xfrm>
            <a:off x="633999" y="640081"/>
            <a:ext cx="6909801" cy="5314406"/>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735389" y="2198913"/>
            <a:ext cx="3822612" cy="3755565"/>
          </a:xfrm>
        </p:spPr>
        <p:txBody>
          <a:bodyPr>
            <a:normAutofit/>
          </a:bodyPr>
          <a:lstStyle/>
          <a:p>
            <a:pPr lvl="1">
              <a:buFont typeface="Arial" panose="020B0604020202020204" pitchFamily="34" charset="0"/>
              <a:buChar char="•"/>
            </a:pPr>
            <a:r>
              <a:rPr lang="en-US" sz="2000" dirty="0"/>
              <a:t>Megas Antiochus is assassinated while praying in the great temple of Alexandros-Ammon in Seleukeia on the Tigris, on the orders of </a:t>
            </a:r>
            <a:r>
              <a:rPr lang="en-US" sz="2000" dirty="0" err="1"/>
              <a:t>Antialcidas</a:t>
            </a:r>
            <a:r>
              <a:rPr lang="en-US" sz="2000" dirty="0"/>
              <a:t> Parmenion, Satrap of Ecbatana.</a:t>
            </a:r>
          </a:p>
        </p:txBody>
      </p:sp>
      <p:sp>
        <p:nvSpPr>
          <p:cNvPr id="30" name="Rectangle 29">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52EE839-F23F-4539-92DF-9D19C0A5F6ED}"/>
              </a:ext>
            </a:extLst>
          </p:cNvPr>
          <p:cNvSpPr txBox="1"/>
          <p:nvPr/>
        </p:nvSpPr>
        <p:spPr>
          <a:xfrm>
            <a:off x="7735390" y="4569483"/>
            <a:ext cx="3822611" cy="1508105"/>
          </a:xfrm>
          <a:prstGeom prst="rect">
            <a:avLst/>
          </a:prstGeom>
          <a:noFill/>
        </p:spPr>
        <p:txBody>
          <a:bodyPr wrap="square" rtlCol="0">
            <a:spAutoFit/>
          </a:bodyPr>
          <a:lstStyle/>
          <a:p>
            <a:r>
              <a:rPr lang="en-US" sz="1400" dirty="0"/>
              <a:t>*</a:t>
            </a:r>
            <a:r>
              <a:rPr lang="en-US" sz="1400" dirty="0" err="1"/>
              <a:t>Antialcidas</a:t>
            </a:r>
            <a:r>
              <a:rPr lang="en-US" sz="1400" dirty="0"/>
              <a:t> Parmenion is the descendant of the same Parmenion appointed to Ecbatana by Megas Alexandros in 330 BCE.</a:t>
            </a:r>
          </a:p>
          <a:p>
            <a:endParaRPr lang="en-US" sz="800" dirty="0"/>
          </a:p>
          <a:p>
            <a:r>
              <a:rPr lang="en-US" sz="1400" dirty="0"/>
              <a:t>**Ptolemy V appoints his wife Cleopatra, daughter of Megas Antiochus III, as Chief Minister of his empire.</a:t>
            </a:r>
          </a:p>
        </p:txBody>
      </p:sp>
    </p:spTree>
    <p:extLst>
      <p:ext uri="{BB962C8B-B14F-4D97-AF65-F5344CB8AC3E}">
        <p14:creationId xmlns:p14="http://schemas.microsoft.com/office/powerpoint/2010/main" val="3955426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96DECB-DE04-41CF-B456-C7290874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D902A0F-73D9-4E23-AB4A-4B4C78938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sz="1700" dirty="0">
                <a:solidFill>
                  <a:srgbClr val="FFFFFF"/>
                </a:solidFill>
              </a:rPr>
              <a:t>Demetrius I Aniketos of Marakanda converts to Buddhism. This conversion and his reliance on a Confucian bureaucracy of Zhao origin is used by Diodotus III of Baktria as a pretext to invade Marakanda in order to restore proper Hellenic rule.</a:t>
            </a:r>
          </a:p>
          <a:p>
            <a:pPr lvl="1">
              <a:buFont typeface="Arial" panose="020B0604020202020204" pitchFamily="34" charset="0"/>
              <a:buChar char="•"/>
            </a:pPr>
            <a:r>
              <a:rPr lang="en-US" sz="1700" dirty="0">
                <a:solidFill>
                  <a:srgbClr val="FFFFFF"/>
                </a:solidFill>
              </a:rPr>
              <a:t>Diodotus III is defeated, taken prisoner, and forced to become a vassal.</a:t>
            </a:r>
          </a:p>
          <a:p>
            <a:pPr lvl="1">
              <a:buFont typeface="Arial" panose="020B0604020202020204" pitchFamily="34" charset="0"/>
              <a:buChar char="•"/>
            </a:pPr>
            <a:r>
              <a:rPr lang="en-US" sz="1700" b="1" dirty="0">
                <a:solidFill>
                  <a:srgbClr val="FFFFFF"/>
                </a:solidFill>
              </a:rPr>
              <a:t>Empress-Dowager </a:t>
            </a:r>
            <a:r>
              <a:rPr lang="en-US" sz="1700" b="1" dirty="0" err="1">
                <a:solidFill>
                  <a:srgbClr val="FFFFFF"/>
                </a:solidFill>
              </a:rPr>
              <a:t>Lü</a:t>
            </a:r>
            <a:r>
              <a:rPr lang="en-US" sz="1700" b="1" dirty="0">
                <a:solidFill>
                  <a:srgbClr val="FFFFFF"/>
                </a:solidFill>
              </a:rPr>
              <a:t> </a:t>
            </a:r>
            <a:r>
              <a:rPr lang="en-US" sz="1700" b="1" dirty="0" err="1">
                <a:solidFill>
                  <a:srgbClr val="FFFFFF"/>
                </a:solidFill>
              </a:rPr>
              <a:t>Zhi</a:t>
            </a:r>
            <a:r>
              <a:rPr lang="en-US" sz="1700" b="1" dirty="0">
                <a:solidFill>
                  <a:srgbClr val="FFFFFF"/>
                </a:solidFill>
              </a:rPr>
              <a:t> enacts an embargo against the Nanyue Kingdom. In response, their king Zhao </a:t>
            </a:r>
            <a:r>
              <a:rPr lang="en-US" sz="1700" b="1" dirty="0" err="1">
                <a:solidFill>
                  <a:srgbClr val="FFFFFF"/>
                </a:solidFill>
              </a:rPr>
              <a:t>Tuo</a:t>
            </a:r>
            <a:r>
              <a:rPr lang="en-US" sz="1700" b="1" dirty="0">
                <a:solidFill>
                  <a:srgbClr val="FFFFFF"/>
                </a:solidFill>
              </a:rPr>
              <a:t> invades the neighboring realm of </a:t>
            </a:r>
            <a:r>
              <a:rPr lang="en-US" sz="1700" b="1" dirty="0" err="1">
                <a:solidFill>
                  <a:srgbClr val="FFFFFF"/>
                </a:solidFill>
              </a:rPr>
              <a:t>Minyue</a:t>
            </a:r>
            <a:r>
              <a:rPr lang="en-US" sz="1700" b="1" dirty="0">
                <a:solidFill>
                  <a:srgbClr val="FFFFFF"/>
                </a:solidFill>
              </a:rPr>
              <a:t> and the Han Commandery of Changsha.</a:t>
            </a:r>
          </a:p>
          <a:p>
            <a:pPr lvl="1">
              <a:buFont typeface="Arial" panose="020B0604020202020204" pitchFamily="34" charset="0"/>
              <a:buChar char="•"/>
            </a:pPr>
            <a:r>
              <a:rPr lang="en-US" sz="1700" b="1" dirty="0">
                <a:solidFill>
                  <a:srgbClr val="FFFFFF"/>
                </a:solidFill>
              </a:rPr>
              <a:t>The humidity and mountains prove insurmountable to Han forces, who fail to respond to the growing threat to the south.</a:t>
            </a:r>
          </a:p>
        </p:txBody>
      </p:sp>
      <p:sp>
        <p:nvSpPr>
          <p:cNvPr id="61" name="Rectangle 60">
            <a:extLst>
              <a:ext uri="{FF2B5EF4-FFF2-40B4-BE49-F238E27FC236}">
                <a16:creationId xmlns:a16="http://schemas.microsoft.com/office/drawing/2014/main" id="{8768613A-4BA5-42A5-859E-34B7D608A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3" t="11267" r="3" b="4514"/>
          <a:stretch/>
        </p:blipFill>
        <p:spPr>
          <a:xfrm>
            <a:off x="8084579" y="272265"/>
            <a:ext cx="3570913" cy="3156735"/>
          </a:xfrm>
          <a:prstGeom prst="rect">
            <a:avLst/>
          </a:prstGeom>
        </p:spPr>
      </p:pic>
      <p:pic>
        <p:nvPicPr>
          <p:cNvPr id="5" name="Picture 4" descr="Map&#10;&#10;Description automatically generated">
            <a:extLst>
              <a:ext uri="{FF2B5EF4-FFF2-40B4-BE49-F238E27FC236}">
                <a16:creationId xmlns:a16="http://schemas.microsoft.com/office/drawing/2014/main" id="{3C40A27E-18F5-4D0C-98D6-77E8B8AC82F1}"/>
              </a:ext>
            </a:extLst>
          </p:cNvPr>
          <p:cNvPicPr>
            <a:picLocks noChangeAspect="1"/>
          </p:cNvPicPr>
          <p:nvPr/>
        </p:nvPicPr>
        <p:blipFill rotWithShape="1">
          <a:blip r:embed="rId3">
            <a:extLst>
              <a:ext uri="{28A0092B-C50C-407E-A947-70E740481C1C}">
                <a14:useLocalDpi xmlns:a14="http://schemas.microsoft.com/office/drawing/2010/main" val="0"/>
              </a:ext>
            </a:extLst>
          </a:blip>
          <a:srcRect t="7954" r="-1" b="277"/>
          <a:stretch/>
        </p:blipFill>
        <p:spPr>
          <a:xfrm>
            <a:off x="8216576" y="3565132"/>
            <a:ext cx="3306917" cy="3156735"/>
          </a:xfrm>
          <a:prstGeom prst="rect">
            <a:avLst/>
          </a:prstGeom>
        </p:spPr>
      </p:pic>
      <p:sp>
        <p:nvSpPr>
          <p:cNvPr id="4" name="TextBox 3">
            <a:extLst>
              <a:ext uri="{FF2B5EF4-FFF2-40B4-BE49-F238E27FC236}">
                <a16:creationId xmlns:a16="http://schemas.microsoft.com/office/drawing/2014/main" id="{461C4C46-4CF1-4250-9DE9-4F070FDADE6B}"/>
              </a:ext>
            </a:extLst>
          </p:cNvPr>
          <p:cNvSpPr txBox="1"/>
          <p:nvPr/>
        </p:nvSpPr>
        <p:spPr>
          <a:xfrm>
            <a:off x="1097279" y="5941939"/>
            <a:ext cx="5977938" cy="646331"/>
          </a:xfrm>
          <a:prstGeom prst="rect">
            <a:avLst/>
          </a:prstGeom>
          <a:noFill/>
        </p:spPr>
        <p:txBody>
          <a:bodyPr wrap="square" rtlCol="0">
            <a:spAutoFit/>
          </a:bodyPr>
          <a:lstStyle/>
          <a:p>
            <a:r>
              <a:rPr lang="en-US" sz="1200" dirty="0">
                <a:solidFill>
                  <a:schemeClr val="bg1">
                    <a:lumMod val="95000"/>
                  </a:schemeClr>
                </a:solidFill>
              </a:rPr>
              <a:t>*In Upper Egypt, Ptolemy V negotiates a truce with </a:t>
            </a:r>
            <a:r>
              <a:rPr lang="en-US" sz="1200" dirty="0" err="1">
                <a:solidFill>
                  <a:schemeClr val="bg1">
                    <a:lumMod val="95000"/>
                  </a:schemeClr>
                </a:solidFill>
              </a:rPr>
              <a:t>Ankhwennefer</a:t>
            </a:r>
            <a:r>
              <a:rPr lang="en-US" sz="1200" dirty="0">
                <a:solidFill>
                  <a:schemeClr val="bg1">
                    <a:lumMod val="95000"/>
                  </a:schemeClr>
                </a:solidFill>
              </a:rPr>
              <a:t>. Ptolemaic suzerainty is reinstated following guarantees of Egyptian local governance and using state funds to restore temples to Amun.</a:t>
            </a:r>
          </a:p>
        </p:txBody>
      </p:sp>
    </p:spTree>
    <p:extLst>
      <p:ext uri="{BB962C8B-B14F-4D97-AF65-F5344CB8AC3E}">
        <p14:creationId xmlns:p14="http://schemas.microsoft.com/office/powerpoint/2010/main" val="1922637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sz="5400" dirty="0"/>
              <a:t>184 BCE</a:t>
            </a:r>
          </a:p>
        </p:txBody>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442" t="3030" r="3" b="5061"/>
          <a:stretch/>
        </p:blipFill>
        <p:spPr>
          <a:xfrm>
            <a:off x="524691" y="189915"/>
            <a:ext cx="6810103" cy="5954487"/>
          </a:xfrm>
          <a:prstGeom prst="rect">
            <a:avLst/>
          </a:prstGeom>
        </p:spPr>
      </p:pic>
      <p:cxnSp>
        <p:nvCxnSpPr>
          <p:cNvPr id="90" name="Straight Connector 89">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sz="2400" dirty="0"/>
              <a:t>Demetrius I Aniketos campaigns in India.</a:t>
            </a:r>
            <a:endParaRPr lang="en-US" sz="2400" b="1" dirty="0"/>
          </a:p>
        </p:txBody>
      </p:sp>
      <p:sp>
        <p:nvSpPr>
          <p:cNvPr id="92" name="Rectangle 91">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A50D99CC-6833-4587-B2EB-956F00EC0B0E}"/>
              </a:ext>
            </a:extLst>
          </p:cNvPr>
          <p:cNvSpPr txBox="1"/>
          <p:nvPr/>
        </p:nvSpPr>
        <p:spPr>
          <a:xfrm>
            <a:off x="7892143" y="3805300"/>
            <a:ext cx="3566159" cy="2339102"/>
          </a:xfrm>
          <a:prstGeom prst="rect">
            <a:avLst/>
          </a:prstGeom>
          <a:noFill/>
        </p:spPr>
        <p:txBody>
          <a:bodyPr wrap="square" rtlCol="0">
            <a:spAutoFit/>
          </a:bodyPr>
          <a:lstStyle/>
          <a:p>
            <a:r>
              <a:rPr lang="en-US" sz="1200" dirty="0"/>
              <a:t>*True to his epithet (“Aniketos” is Greek for </a:t>
            </a:r>
            <a:r>
              <a:rPr lang="en-US" sz="1200" i="1" dirty="0"/>
              <a:t>invincible</a:t>
            </a:r>
            <a:r>
              <a:rPr lang="en-US" sz="1200" dirty="0"/>
              <a:t>), Demetrius I never loses a battle during his entire campaign.</a:t>
            </a:r>
          </a:p>
          <a:p>
            <a:endParaRPr lang="en-US" sz="700" dirty="0"/>
          </a:p>
          <a:p>
            <a:r>
              <a:rPr lang="en-US" sz="1200" dirty="0"/>
              <a:t>**</a:t>
            </a:r>
            <a:r>
              <a:rPr lang="en-US" sz="1200" dirty="0" err="1"/>
              <a:t>Peucela</a:t>
            </a:r>
            <a:r>
              <a:rPr lang="en-US" sz="1200" dirty="0"/>
              <a:t> and Taxila are taken by force, though the Buddhist Demetrius forbids his troops from pillaging the cities. After this merciful ascendancy, many other Hellenistic satrapies in Sindhia pledge allegiance to Demetrius I and provide troops for his campaign.</a:t>
            </a:r>
          </a:p>
          <a:p>
            <a:endParaRPr lang="en-US" sz="700" dirty="0"/>
          </a:p>
          <a:p>
            <a:r>
              <a:rPr lang="en-US" sz="1200" dirty="0"/>
              <a:t>***In an interesting twist of fate, the legendary opposing generals from the Battle of Zama (Scipio Africanus and Hannibal Barca) both die next year.</a:t>
            </a:r>
          </a:p>
        </p:txBody>
      </p:sp>
    </p:spTree>
    <p:extLst>
      <p:ext uri="{BB962C8B-B14F-4D97-AF65-F5344CB8AC3E}">
        <p14:creationId xmlns:p14="http://schemas.microsoft.com/office/powerpoint/2010/main" val="27895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b="1"/>
              <a:t>183 BCE</a:t>
            </a:r>
          </a:p>
        </p:txBody>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t="3288" r="-2" b="3286"/>
          <a:stretch/>
        </p:blipFill>
        <p:spPr>
          <a:xfrm>
            <a:off x="633999" y="640081"/>
            <a:ext cx="6909801" cy="5314406"/>
          </a:xfrm>
          <a:prstGeom prst="rect">
            <a:avLst/>
          </a:prstGeom>
        </p:spPr>
      </p:pic>
      <p:cxnSp>
        <p:nvCxnSpPr>
          <p:cNvPr id="101" name="Straight Connector 10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3"/>
            <a:ext cx="3690257" cy="3755565"/>
          </a:xfrm>
        </p:spPr>
        <p:txBody>
          <a:bodyPr>
            <a:normAutofit/>
          </a:bodyPr>
          <a:lstStyle/>
          <a:p>
            <a:pPr lvl="1">
              <a:buFont typeface="Arial" panose="020B0604020202020204" pitchFamily="34" charset="0"/>
              <a:buChar char="•"/>
            </a:pPr>
            <a:r>
              <a:rPr lang="en-US" sz="1500" b="1" dirty="0"/>
              <a:t>Beginning of the War of Wooden Weapons.</a:t>
            </a:r>
          </a:p>
          <a:p>
            <a:pPr lvl="1">
              <a:buFont typeface="Arial" panose="020B0604020202020204" pitchFamily="34" charset="0"/>
              <a:buChar char="•"/>
            </a:pPr>
            <a:r>
              <a:rPr lang="en-US" sz="1500" b="1" dirty="0"/>
              <a:t>Demetrius I Aniketos victoriously enters the city of Pataliputra as the Maurya Empire collapses. </a:t>
            </a:r>
            <a:r>
              <a:rPr lang="en-US" sz="1500" b="1" dirty="0" err="1"/>
              <a:t>Brihadratha</a:t>
            </a:r>
            <a:r>
              <a:rPr lang="en-US" sz="1500" b="1" dirty="0"/>
              <a:t> Maurya retreats to </a:t>
            </a:r>
            <a:r>
              <a:rPr lang="en-US" sz="1500" b="1" dirty="0" err="1"/>
              <a:t>Samatata</a:t>
            </a:r>
            <a:r>
              <a:rPr lang="en-US" sz="1500" b="1" dirty="0"/>
              <a:t>.</a:t>
            </a:r>
          </a:p>
          <a:p>
            <a:pPr lvl="1">
              <a:buFont typeface="Arial" panose="020B0604020202020204" pitchFamily="34" charset="0"/>
              <a:buChar char="•"/>
            </a:pPr>
            <a:r>
              <a:rPr lang="en-US" sz="1500" b="1" dirty="0" err="1"/>
              <a:t>Kanha</a:t>
            </a:r>
            <a:r>
              <a:rPr lang="en-US" sz="1500" b="1" dirty="0"/>
              <a:t> Satavahana seizes the opportunity to invade the Avanti Kingdom and Vidarbha. </a:t>
            </a:r>
            <a:r>
              <a:rPr lang="en-US" sz="1500" b="1" dirty="0" err="1"/>
              <a:t>Pusyamitra</a:t>
            </a:r>
            <a:r>
              <a:rPr lang="en-US" sz="1500" b="1" dirty="0"/>
              <a:t> Sunga, a local ruler from the Avanti Kingdom, flees to the court of Demetrius I.</a:t>
            </a:r>
          </a:p>
          <a:p>
            <a:pPr lvl="1">
              <a:buFont typeface="Arial" panose="020B0604020202020204" pitchFamily="34" charset="0"/>
              <a:buChar char="•"/>
            </a:pPr>
            <a:r>
              <a:rPr lang="en-US" sz="1500" b="1" dirty="0"/>
              <a:t>The </a:t>
            </a:r>
            <a:r>
              <a:rPr lang="en-US" sz="1500" b="1" dirty="0" err="1"/>
              <a:t>Mahameghavahana</a:t>
            </a:r>
            <a:r>
              <a:rPr lang="en-US" sz="1500" b="1" dirty="0"/>
              <a:t> Kingdom is founded in Kalinga after the conquered king of Chedi takes refuge in the remnants of the Maurya Empire.</a:t>
            </a:r>
          </a:p>
        </p:txBody>
      </p:sp>
      <p:sp>
        <p:nvSpPr>
          <p:cNvPr id="103" name="Rectangle 102">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246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4985" y="0"/>
            <a:ext cx="5977937" cy="1253447"/>
          </a:xfrm>
        </p:spPr>
        <p:txBody>
          <a:bodyPr>
            <a:normAutofit/>
          </a:bodyPr>
          <a:lstStyle/>
          <a:p>
            <a:r>
              <a:rPr lang="en-US" sz="4000" dirty="0">
                <a:solidFill>
                  <a:schemeClr val="bg1">
                    <a:lumMod val="95000"/>
                  </a:schemeClr>
                </a:solidFill>
              </a:rPr>
              <a:t>182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686166" y="1422764"/>
            <a:ext cx="5977937" cy="4926665"/>
          </a:xfrm>
        </p:spPr>
        <p:txBody>
          <a:bodyPr anchor="t">
            <a:normAutofit/>
          </a:bodyPr>
          <a:lstStyle/>
          <a:p>
            <a:pPr lvl="1">
              <a:buFont typeface="Arial" panose="020B0604020202020204" pitchFamily="34" charset="0"/>
              <a:buChar char="•"/>
            </a:pPr>
            <a:r>
              <a:rPr lang="en-US" b="1" dirty="0">
                <a:solidFill>
                  <a:schemeClr val="bg1">
                    <a:lumMod val="95000"/>
                  </a:schemeClr>
                </a:solidFill>
              </a:rPr>
              <a:t>During a Satavahana campaign in the south, Demetrius I Aniketos launches a rapid invasion of the subcontinent. </a:t>
            </a:r>
            <a:r>
              <a:rPr lang="en-US" i="1" dirty="0">
                <a:solidFill>
                  <a:schemeClr val="bg1">
                    <a:lumMod val="95000"/>
                  </a:schemeClr>
                </a:solidFill>
              </a:rPr>
              <a:t>After his victory at the Battle of Anuradhapura, he is proclaimed Megas Basileus of India.</a:t>
            </a:r>
            <a:r>
              <a:rPr lang="en-US" dirty="0">
                <a:solidFill>
                  <a:schemeClr val="bg1">
                    <a:lumMod val="95000"/>
                  </a:schemeClr>
                </a:solidFill>
              </a:rPr>
              <a:t> Establishment of a new empire ruled from the newly founded city of Demetria, near Ujjain.</a:t>
            </a:r>
          </a:p>
          <a:p>
            <a:pPr lvl="1">
              <a:buFont typeface="Arial" panose="020B0604020202020204" pitchFamily="34" charset="0"/>
              <a:buChar char="•"/>
            </a:pPr>
            <a:r>
              <a:rPr lang="en-US" dirty="0">
                <a:solidFill>
                  <a:schemeClr val="bg1">
                    <a:lumMod val="95000"/>
                  </a:schemeClr>
                </a:solidFill>
              </a:rPr>
              <a:t>Demetrius I Aniketos rules India with the help of his Confucian bureaucracy and the might of his Indo-Hellenic armies.</a:t>
            </a:r>
          </a:p>
          <a:p>
            <a:pPr lvl="1">
              <a:buFont typeface="Arial" panose="020B0604020202020204" pitchFamily="34" charset="0"/>
              <a:buChar char="•"/>
            </a:pPr>
            <a:r>
              <a:rPr lang="en-US" dirty="0">
                <a:solidFill>
                  <a:schemeClr val="bg1">
                    <a:lumMod val="95000"/>
                  </a:schemeClr>
                </a:solidFill>
              </a:rPr>
              <a:t>Hellenic and Gallic military towns are established throughout his dominion in order to maintain control.</a:t>
            </a:r>
            <a:endParaRPr lang="en-US" b="1" dirty="0">
              <a:solidFill>
                <a:schemeClr val="bg1">
                  <a:lumMod val="95000"/>
                </a:schemeClr>
              </a:solidFill>
            </a:endParaRPr>
          </a:p>
        </p:txBody>
      </p:sp>
      <p:sp>
        <p:nvSpPr>
          <p:cNvPr id="83" name="Rectangle 82">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7669" r="558" b="2936"/>
          <a:stretch/>
        </p:blipFill>
        <p:spPr>
          <a:xfrm>
            <a:off x="7611244" y="0"/>
            <a:ext cx="4580741" cy="6349429"/>
          </a:xfrm>
          <a:prstGeom prst="rect">
            <a:avLst/>
          </a:prstGeom>
          <a:ln>
            <a:noFill/>
          </a:ln>
          <a:effectLst>
            <a:softEdge rad="63500"/>
          </a:effectLst>
        </p:spPr>
      </p:pic>
      <p:sp>
        <p:nvSpPr>
          <p:cNvPr id="4" name="TextBox 3">
            <a:extLst>
              <a:ext uri="{FF2B5EF4-FFF2-40B4-BE49-F238E27FC236}">
                <a16:creationId xmlns:a16="http://schemas.microsoft.com/office/drawing/2014/main" id="{67293222-FB85-4F27-B3D9-194E5716FFD4}"/>
              </a:ext>
            </a:extLst>
          </p:cNvPr>
          <p:cNvSpPr txBox="1"/>
          <p:nvPr/>
        </p:nvSpPr>
        <p:spPr>
          <a:xfrm>
            <a:off x="784985" y="5025990"/>
            <a:ext cx="6263087" cy="1323439"/>
          </a:xfrm>
          <a:prstGeom prst="rect">
            <a:avLst/>
          </a:prstGeom>
          <a:noFill/>
        </p:spPr>
        <p:txBody>
          <a:bodyPr wrap="square" rtlCol="0">
            <a:spAutoFit/>
          </a:bodyPr>
          <a:lstStyle/>
          <a:p>
            <a:r>
              <a:rPr lang="en-US" sz="1200" dirty="0">
                <a:solidFill>
                  <a:schemeClr val="bg1">
                    <a:lumMod val="95000"/>
                  </a:schemeClr>
                </a:solidFill>
              </a:rPr>
              <a:t>*The kings of </a:t>
            </a:r>
            <a:r>
              <a:rPr lang="en-US" sz="1200" dirty="0" err="1">
                <a:solidFill>
                  <a:schemeClr val="bg1">
                    <a:lumMod val="95000"/>
                  </a:schemeClr>
                </a:solidFill>
              </a:rPr>
              <a:t>Mahameghavahana</a:t>
            </a:r>
            <a:r>
              <a:rPr lang="en-US" sz="1200" dirty="0">
                <a:solidFill>
                  <a:schemeClr val="bg1">
                    <a:lumMod val="95000"/>
                  </a:schemeClr>
                </a:solidFill>
              </a:rPr>
              <a:t> and </a:t>
            </a:r>
            <a:r>
              <a:rPr lang="en-US" sz="1200" dirty="0" err="1">
                <a:solidFill>
                  <a:schemeClr val="bg1">
                    <a:lumMod val="95000"/>
                  </a:schemeClr>
                </a:solidFill>
              </a:rPr>
              <a:t>Samatata</a:t>
            </a:r>
            <a:r>
              <a:rPr lang="en-US" sz="1200" dirty="0">
                <a:solidFill>
                  <a:schemeClr val="bg1">
                    <a:lumMod val="95000"/>
                  </a:schemeClr>
                </a:solidFill>
              </a:rPr>
              <a:t> both submit to Demetrius I Aniketos in lieu of being invaded further. Being Buddhists themselves, they are persuaded after he restores the Diamond Throne in Pataliputra and vows to safeguard the Sangha throughout India.</a:t>
            </a:r>
          </a:p>
          <a:p>
            <a:endParaRPr lang="en-US" sz="800" dirty="0">
              <a:solidFill>
                <a:schemeClr val="bg1">
                  <a:lumMod val="95000"/>
                </a:schemeClr>
              </a:solidFill>
            </a:endParaRPr>
          </a:p>
          <a:p>
            <a:r>
              <a:rPr lang="en-US" sz="1200" dirty="0">
                <a:solidFill>
                  <a:schemeClr val="bg1">
                    <a:lumMod val="95000"/>
                  </a:schemeClr>
                </a:solidFill>
              </a:rPr>
              <a:t>**Kashmir and the </a:t>
            </a:r>
            <a:r>
              <a:rPr lang="en-US" sz="1200" dirty="0" err="1">
                <a:solidFill>
                  <a:schemeClr val="bg1">
                    <a:lumMod val="95000"/>
                  </a:schemeClr>
                </a:solidFill>
              </a:rPr>
              <a:t>Audumbaras</a:t>
            </a:r>
            <a:r>
              <a:rPr lang="en-US" sz="1200" dirty="0">
                <a:solidFill>
                  <a:schemeClr val="bg1">
                    <a:lumMod val="95000"/>
                  </a:schemeClr>
                </a:solidFill>
              </a:rPr>
              <a:t> also become vassals after Demetrius I Aniketos makes a personal visit, unarmed and bearing seeds of the Bodhi Tree as gifts. He grants their kings large autonomy and pledges to foster trade links with the rest of the empire.</a:t>
            </a:r>
          </a:p>
        </p:txBody>
      </p:sp>
      <p:sp>
        <p:nvSpPr>
          <p:cNvPr id="5" name="TextBox 4">
            <a:extLst>
              <a:ext uri="{FF2B5EF4-FFF2-40B4-BE49-F238E27FC236}">
                <a16:creationId xmlns:a16="http://schemas.microsoft.com/office/drawing/2014/main" id="{52DEC1D6-E7AE-4284-BD5A-BFF90E8C79CF}"/>
              </a:ext>
            </a:extLst>
          </p:cNvPr>
          <p:cNvSpPr txBox="1"/>
          <p:nvPr/>
        </p:nvSpPr>
        <p:spPr>
          <a:xfrm>
            <a:off x="9503596" y="308225"/>
            <a:ext cx="2445249" cy="1200329"/>
          </a:xfrm>
          <a:prstGeom prst="rect">
            <a:avLst/>
          </a:prstGeom>
          <a:solidFill>
            <a:schemeClr val="tx1">
              <a:lumMod val="50000"/>
              <a:lumOff val="50000"/>
            </a:schemeClr>
          </a:solidFill>
          <a:ln w="38100">
            <a:solidFill>
              <a:schemeClr val="tx1"/>
            </a:solidFill>
          </a:ln>
        </p:spPr>
        <p:txBody>
          <a:bodyPr wrap="square" rtlCol="0">
            <a:spAutoFit/>
          </a:bodyPr>
          <a:lstStyle/>
          <a:p>
            <a:pPr marL="285750" indent="-285750">
              <a:buSzPct val="100000"/>
              <a:buFont typeface="Wingdings" panose="05000000000000000000" pitchFamily="2" charset="2"/>
              <a:buChar char="§"/>
            </a:pPr>
            <a:r>
              <a:rPr lang="en-US" dirty="0">
                <a:solidFill>
                  <a:srgbClr val="00FF00"/>
                </a:solidFill>
              </a:rPr>
              <a:t>Gallic military towns</a:t>
            </a:r>
          </a:p>
          <a:p>
            <a:pPr marL="285750" indent="-285750">
              <a:buSzPct val="100000"/>
              <a:buFont typeface="Wingdings" panose="05000000000000000000" pitchFamily="2" charset="2"/>
              <a:buChar char="§"/>
            </a:pPr>
            <a:r>
              <a:rPr lang="en-US" dirty="0">
                <a:solidFill>
                  <a:srgbClr val="00FFFF"/>
                </a:solidFill>
              </a:rPr>
              <a:t>Hellenic colonies</a:t>
            </a:r>
          </a:p>
          <a:p>
            <a:pPr marL="285750" indent="-285750">
              <a:buSzPct val="100000"/>
              <a:buFont typeface="Wingdings" panose="05000000000000000000" pitchFamily="2" charset="2"/>
              <a:buChar char="§"/>
            </a:pPr>
            <a:r>
              <a:rPr lang="en-US" dirty="0">
                <a:solidFill>
                  <a:srgbClr val="C00000"/>
                </a:solidFill>
              </a:rPr>
              <a:t>Pre-existing cities</a:t>
            </a:r>
          </a:p>
          <a:p>
            <a:pPr marL="285750" indent="-285750">
              <a:buSzPct val="100000"/>
              <a:buFont typeface="Wingdings" panose="05000000000000000000" pitchFamily="2" charset="2"/>
              <a:buChar char="§"/>
            </a:pPr>
            <a:r>
              <a:rPr lang="en-US" dirty="0">
                <a:solidFill>
                  <a:srgbClr val="FFC000"/>
                </a:solidFill>
              </a:rPr>
              <a:t>Capital of Demetria</a:t>
            </a:r>
          </a:p>
        </p:txBody>
      </p:sp>
    </p:spTree>
    <p:extLst>
      <p:ext uri="{BB962C8B-B14F-4D97-AF65-F5344CB8AC3E}">
        <p14:creationId xmlns:p14="http://schemas.microsoft.com/office/powerpoint/2010/main" val="424003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b="1" dirty="0">
                <a:solidFill>
                  <a:srgbClr val="FFFFFF"/>
                </a:solidFill>
              </a:rPr>
              <a:t>181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b="1">
                <a:solidFill>
                  <a:srgbClr val="FFFFFF"/>
                </a:solidFill>
              </a:rPr>
              <a:t>Empress-Dowager Lü Zhi is murdered by four assassins. Members of the Lü clan are purged from positions of power and brutally executed across the empire. Survivors find refuge in the court of Heliodorus in Antiocheia Eschate.</a:t>
            </a:r>
          </a:p>
          <a:p>
            <a:pPr lvl="1">
              <a:buFont typeface="Arial" panose="020B0604020202020204" pitchFamily="34" charset="0"/>
              <a:buChar char="•"/>
            </a:pPr>
            <a:r>
              <a:rPr lang="en-US" b="1">
                <a:solidFill>
                  <a:srgbClr val="FFFFFF"/>
                </a:solidFill>
              </a:rPr>
              <a:t>Emperor Houshao is quietly deposed and later put to death. He is replaced by his uncle, now known as Emperor Wen. His rule marks an era of benevolence and flourishing of Taoism.</a:t>
            </a:r>
          </a:p>
          <a:p>
            <a:pPr lvl="1">
              <a:buFont typeface="Arial" panose="020B0604020202020204" pitchFamily="34" charset="0"/>
              <a:buChar char="•"/>
            </a:pPr>
            <a:r>
              <a:rPr lang="en-US" b="1">
                <a:solidFill>
                  <a:srgbClr val="FFFFFF"/>
                </a:solidFill>
              </a:rPr>
              <a:t>Zhao Tuo is emboldened by this change of power and invades Au Lac, establishing Nanyue hegemony over the Red River Delta.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8473" r="12339" b="-2"/>
          <a:stretch/>
        </p:blipFill>
        <p:spPr>
          <a:xfrm>
            <a:off x="7611902" y="10"/>
            <a:ext cx="4580097" cy="6857990"/>
          </a:xfrm>
          <a:prstGeom prst="rect">
            <a:avLst/>
          </a:prstGeom>
        </p:spPr>
      </p:pic>
      <p:sp>
        <p:nvSpPr>
          <p:cNvPr id="5" name="TextBox 4">
            <a:extLst>
              <a:ext uri="{FF2B5EF4-FFF2-40B4-BE49-F238E27FC236}">
                <a16:creationId xmlns:a16="http://schemas.microsoft.com/office/drawing/2014/main" id="{C8F7DC61-BA3D-48C3-9AD2-8E614AA7CE3B}"/>
              </a:ext>
            </a:extLst>
          </p:cNvPr>
          <p:cNvSpPr txBox="1"/>
          <p:nvPr/>
        </p:nvSpPr>
        <p:spPr>
          <a:xfrm>
            <a:off x="575353" y="184935"/>
            <a:ext cx="6499864" cy="861774"/>
          </a:xfrm>
          <a:prstGeom prst="rect">
            <a:avLst/>
          </a:prstGeom>
          <a:noFill/>
        </p:spPr>
        <p:txBody>
          <a:bodyPr wrap="square" rtlCol="0">
            <a:spAutoFit/>
          </a:bodyPr>
          <a:lstStyle/>
          <a:p>
            <a:r>
              <a:rPr lang="en-US" sz="1400" dirty="0">
                <a:solidFill>
                  <a:schemeClr val="bg1">
                    <a:lumMod val="95000"/>
                  </a:schemeClr>
                </a:solidFill>
              </a:rPr>
              <a:t>*In Egypt, Ptolemy V dies after being poisoned. Ptolemy VI succeeds him, but as he is still an infant his mother Cleopatra will rule as regent.</a:t>
            </a:r>
          </a:p>
          <a:p>
            <a:endParaRPr lang="en-US" sz="800" dirty="0">
              <a:solidFill>
                <a:schemeClr val="bg1">
                  <a:lumMod val="95000"/>
                </a:schemeClr>
              </a:solidFill>
            </a:endParaRPr>
          </a:p>
          <a:p>
            <a:r>
              <a:rPr lang="en-US" sz="1400" dirty="0">
                <a:solidFill>
                  <a:schemeClr val="bg1">
                    <a:lumMod val="95000"/>
                  </a:schemeClr>
                </a:solidFill>
              </a:rPr>
              <a:t>**Pontus declares war on Pergamon and Galatia.</a:t>
            </a:r>
          </a:p>
        </p:txBody>
      </p:sp>
    </p:spTree>
    <p:extLst>
      <p:ext uri="{BB962C8B-B14F-4D97-AF65-F5344CB8AC3E}">
        <p14:creationId xmlns:p14="http://schemas.microsoft.com/office/powerpoint/2010/main" val="1193122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180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dirty="0">
                <a:solidFill>
                  <a:srgbClr val="FFFFFF"/>
                </a:solidFill>
              </a:rPr>
              <a:t>Demetrius I Aniketos is assassinated on the orders of Apollodotus I Soter, the Satrap of Taxila.</a:t>
            </a:r>
          </a:p>
          <a:p>
            <a:pPr lvl="1">
              <a:buFont typeface="Arial" panose="020B0604020202020204" pitchFamily="34" charset="0"/>
              <a:buChar char="•"/>
            </a:pPr>
            <a:r>
              <a:rPr lang="en-US" dirty="0">
                <a:solidFill>
                  <a:srgbClr val="FFFFFF"/>
                </a:solidFill>
              </a:rPr>
              <a:t>Apollodotus I Soter proclaims himself Basileus of Sindhia taking control of the western part of the empire.</a:t>
            </a:r>
          </a:p>
          <a:p>
            <a:pPr lvl="1">
              <a:buFont typeface="Arial" panose="020B0604020202020204" pitchFamily="34" charset="0"/>
              <a:buChar char="•"/>
            </a:pPr>
            <a:r>
              <a:rPr lang="en-US" dirty="0">
                <a:solidFill>
                  <a:srgbClr val="FFFFFF"/>
                </a:solidFill>
              </a:rPr>
              <a:t>Diodotus IV of Baktria regains independence, while Marakanda acknowledges Antimachus the second born son of Demetrius I Aniketos as king.</a:t>
            </a:r>
          </a:p>
          <a:p>
            <a:pPr lvl="1">
              <a:buFont typeface="Arial" panose="020B0604020202020204" pitchFamily="34" charset="0"/>
              <a:buChar char="•"/>
            </a:pPr>
            <a:r>
              <a:rPr lang="en-US" dirty="0">
                <a:solidFill>
                  <a:srgbClr val="FFFFFF"/>
                </a:solidFill>
              </a:rPr>
              <a:t>Demetrius II, rightful heir to the empire, rules over the east from his new capital at Pataliputra.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9994" r="9994"/>
          <a:stretch/>
        </p:blipFill>
        <p:spPr>
          <a:xfrm>
            <a:off x="7611902" y="10"/>
            <a:ext cx="4580097" cy="6857990"/>
          </a:xfrm>
          <a:prstGeom prst="rect">
            <a:avLst/>
          </a:prstGeom>
        </p:spPr>
      </p:pic>
      <p:sp>
        <p:nvSpPr>
          <p:cNvPr id="4" name="TextBox 3">
            <a:extLst>
              <a:ext uri="{FF2B5EF4-FFF2-40B4-BE49-F238E27FC236}">
                <a16:creationId xmlns:a16="http://schemas.microsoft.com/office/drawing/2014/main" id="{78EDF317-82C7-41B2-B119-4A6233761148}"/>
              </a:ext>
            </a:extLst>
          </p:cNvPr>
          <p:cNvSpPr txBox="1"/>
          <p:nvPr/>
        </p:nvSpPr>
        <p:spPr>
          <a:xfrm>
            <a:off x="657546" y="5568593"/>
            <a:ext cx="6417671" cy="769441"/>
          </a:xfrm>
          <a:prstGeom prst="rect">
            <a:avLst/>
          </a:prstGeom>
          <a:noFill/>
        </p:spPr>
        <p:txBody>
          <a:bodyPr wrap="square" rtlCol="0">
            <a:spAutoFit/>
          </a:bodyPr>
          <a:lstStyle/>
          <a:p>
            <a:r>
              <a:rPr lang="en-US" sz="1200" dirty="0">
                <a:solidFill>
                  <a:schemeClr val="bg1">
                    <a:lumMod val="95000"/>
                  </a:schemeClr>
                </a:solidFill>
              </a:rPr>
              <a:t>*The Roman Empire also completes the subjugation of the Ligurians, and the entire Italian peninsula is now under their control.</a:t>
            </a:r>
          </a:p>
          <a:p>
            <a:endParaRPr lang="en-US" sz="800" dirty="0">
              <a:solidFill>
                <a:schemeClr val="bg1">
                  <a:lumMod val="95000"/>
                </a:schemeClr>
              </a:solidFill>
            </a:endParaRPr>
          </a:p>
          <a:p>
            <a:r>
              <a:rPr lang="en-US" sz="1200" dirty="0">
                <a:solidFill>
                  <a:schemeClr val="bg1">
                    <a:lumMod val="95000"/>
                  </a:schemeClr>
                </a:solidFill>
              </a:rPr>
              <a:t>**Philip V of Makedon executes his son Demetrius under the conspiracies of his other son Perseus.</a:t>
            </a:r>
          </a:p>
        </p:txBody>
      </p:sp>
    </p:spTree>
    <p:extLst>
      <p:ext uri="{BB962C8B-B14F-4D97-AF65-F5344CB8AC3E}">
        <p14:creationId xmlns:p14="http://schemas.microsoft.com/office/powerpoint/2010/main" val="311609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9718</TotalTime>
  <Words>6495</Words>
  <Application>Microsoft Office PowerPoint</Application>
  <PresentationFormat>Widescreen</PresentationFormat>
  <Paragraphs>361</Paragraphs>
  <Slides>73</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Calibri</vt:lpstr>
      <vt:lpstr>Calibri Light</vt:lpstr>
      <vt:lpstr>Wingdings</vt:lpstr>
      <vt:lpstr>Office Theme</vt:lpstr>
      <vt:lpstr>Retrospect</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188 BCE</vt:lpstr>
      <vt:lpstr>187 BCE</vt:lpstr>
      <vt:lpstr>185 BCE</vt:lpstr>
      <vt:lpstr>184 BCE</vt:lpstr>
      <vt:lpstr>183 BCE</vt:lpstr>
      <vt:lpstr>182 BCE</vt:lpstr>
      <vt:lpstr>181 BCE</vt:lpstr>
      <vt:lpstr>180 BCE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213</cp:revision>
  <dcterms:created xsi:type="dcterms:W3CDTF">2021-07-30T22:09:18Z</dcterms:created>
  <dcterms:modified xsi:type="dcterms:W3CDTF">2021-09-05T19:35:32Z</dcterms:modified>
</cp:coreProperties>
</file>